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0"/>
  </p:notesMasterIdLst>
  <p:handoutMasterIdLst>
    <p:handoutMasterId r:id="rId21"/>
  </p:handoutMasterIdLst>
  <p:sldIdLst>
    <p:sldId id="292" r:id="rId2"/>
    <p:sldId id="332" r:id="rId3"/>
    <p:sldId id="339" r:id="rId4"/>
    <p:sldId id="346" r:id="rId5"/>
    <p:sldId id="338" r:id="rId6"/>
    <p:sldId id="340" r:id="rId7"/>
    <p:sldId id="341" r:id="rId8"/>
    <p:sldId id="342" r:id="rId9"/>
    <p:sldId id="343" r:id="rId10"/>
    <p:sldId id="344" r:id="rId11"/>
    <p:sldId id="348" r:id="rId12"/>
    <p:sldId id="331" r:id="rId13"/>
    <p:sldId id="334" r:id="rId14"/>
    <p:sldId id="326" r:id="rId15"/>
    <p:sldId id="345" r:id="rId16"/>
    <p:sldId id="327" r:id="rId17"/>
    <p:sldId id="328" r:id="rId18"/>
    <p:sldId id="329" r:id="rId19"/>
  </p:sldIdLst>
  <p:sldSz cx="9144000" cy="6858000" type="screen4x3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Nguyen, Ann T." initials="NAT" lastIdx="1" clrIdx="0">
    <p:extLst>
      <p:ext uri="{19B8F6BF-5375-455C-9EA6-DF929625EA0E}">
        <p15:presenceInfo xmlns:p15="http://schemas.microsoft.com/office/powerpoint/2012/main" userId="S-1-5-21-2143970516-1187185398-5522801-45933" providerId="AD"/>
      </p:ext>
    </p:extLst>
  </p:cmAuthor>
  <p:cmAuthor id="2" name="McCallum, Caroline" initials="MC" lastIdx="1" clrIdx="1">
    <p:extLst>
      <p:ext uri="{19B8F6BF-5375-455C-9EA6-DF929625EA0E}">
        <p15:presenceInfo xmlns:p15="http://schemas.microsoft.com/office/powerpoint/2012/main" userId="S::cmccallum@law.harvard.edu::f780d986-2569-474a-ad96-b6767eafde11" providerId="AD"/>
      </p:ext>
    </p:extLst>
  </p:cmAuthor>
  <p:cmAuthor id="3" name="McCallum, Caroline" initials="MC [2]" lastIdx="1" clrIdx="2">
    <p:extLst>
      <p:ext uri="{19B8F6BF-5375-455C-9EA6-DF929625EA0E}">
        <p15:presenceInfo xmlns:p15="http://schemas.microsoft.com/office/powerpoint/2012/main" userId="S-1-5-21-2143970516-1187185398-5522801-46267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1076" y="4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063184E7-F699-42DE-BCCD-0FAF6186560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BDB6E90-B776-4437-8360-A20DCBC741D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94E9720-C8B4-48B6-AF5A-E5EBAC52D5F5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714A5F9-DBFF-4463-8E6D-B9947FD369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EED797-8CBB-4910-A3D6-006152218158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BE6B950A-6C5A-4DAA-81AF-9CA490CEBB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26901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D7FAEEE-BCD2-411D-9AF9-476FCD63CB13}" type="datetimeFigureOut">
              <a:rPr lang="en-US" smtClean="0"/>
              <a:t>10/6/2026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14463" y="1162050"/>
            <a:ext cx="41814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A1B72C59-648A-4A4C-AA4B-308A6460383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53507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1B72C59-648A-4A4C-AA4B-308A6460383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60022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2960" y="758952"/>
            <a:ext cx="75438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25038" y="4455621"/>
            <a:ext cx="75438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93F01-C4C7-45BB-B1D7-D2CEDB6B06E6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154F-EF6D-40C6-948F-84057C5FCDB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09806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93F01-C4C7-45BB-B1D7-D2CEDB6B06E6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154F-EF6D-40C6-948F-84057C5FCD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2840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758952"/>
            <a:ext cx="75438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4453128"/>
            <a:ext cx="75438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93F01-C4C7-45BB-B1D7-D2CEDB6B06E6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154F-EF6D-40C6-948F-84057C5FCDB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905744" y="4343400"/>
            <a:ext cx="740664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601423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2960" y="1845734"/>
            <a:ext cx="3703320" cy="40233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63440" y="1845736"/>
            <a:ext cx="3703320" cy="402335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93F01-C4C7-45BB-B1D7-D2CEDB6B06E6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154F-EF6D-40C6-948F-84057C5FCD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051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6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296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63440" y="1846052"/>
            <a:ext cx="370332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2582334"/>
            <a:ext cx="3703320" cy="328676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93F01-C4C7-45BB-B1D7-D2CEDB6B06E6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154F-EF6D-40C6-948F-84057C5FCD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8273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93F01-C4C7-45BB-B1D7-D2CEDB6B06E6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154F-EF6D-40C6-948F-84057C5FCD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876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93F01-C4C7-45BB-B1D7-D2CEDB6B06E6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154F-EF6D-40C6-948F-84057C5FCD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26350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3" y="0"/>
            <a:ext cx="3038093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3030053" y="0"/>
            <a:ext cx="48006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2900" y="594359"/>
            <a:ext cx="24003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60237" y="731520"/>
            <a:ext cx="5009393" cy="52578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42900" y="2926080"/>
            <a:ext cx="24003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349134" y="6459786"/>
            <a:ext cx="1963883" cy="365125"/>
          </a:xfrm>
        </p:spPr>
        <p:txBody>
          <a:bodyPr/>
          <a:lstStyle>
            <a:lvl1pPr algn="l">
              <a:defRPr/>
            </a:lvl1pPr>
          </a:lstStyle>
          <a:p>
            <a:fld id="{A1D93F01-C4C7-45BB-B1D7-D2CEDB6B06E6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600450" y="6459786"/>
            <a:ext cx="348615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98A154F-EF6D-40C6-948F-84057C5FCD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286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9141619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2" y="491507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2960" y="5074920"/>
            <a:ext cx="7589520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" y="0"/>
            <a:ext cx="9143989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22959" y="5907024"/>
            <a:ext cx="7589520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93F01-C4C7-45BB-B1D7-D2CEDB6B06E6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154F-EF6D-40C6-948F-84057C5FCD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624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93F01-C4C7-45BB-B1D7-D2CEDB6B06E6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154F-EF6D-40C6-948F-84057C5FCD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01072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382" y="6400800"/>
            <a:ext cx="9141619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2" y="6334316"/>
            <a:ext cx="9141619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414779"/>
            <a:ext cx="1971675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414779"/>
            <a:ext cx="5800725" cy="5757420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1D93F01-C4C7-45BB-B1D7-D2CEDB6B06E6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8A154F-EF6D-40C6-948F-84057C5FCDB5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146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400800"/>
            <a:ext cx="9144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6334315"/>
            <a:ext cx="9144001" cy="6599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22960" y="286604"/>
            <a:ext cx="75438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2959" y="1845734"/>
            <a:ext cx="7543801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1" y="6459786"/>
            <a:ext cx="18542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A1D93F01-C4C7-45BB-B1D7-D2CEDB6B06E6}" type="datetimeFigureOut">
              <a:rPr lang="en-US" smtClean="0"/>
              <a:pPr/>
              <a:t>10/6/2026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764639" y="6459786"/>
            <a:ext cx="361710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25344" y="6459786"/>
            <a:ext cx="98401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98A154F-EF6D-40C6-948F-84057C5FCDB5}" type="slidenum">
              <a:rPr lang="en-US" smtClean="0"/>
              <a:pPr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895149" y="1737845"/>
            <a:ext cx="74752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97187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hls.harvard.edu/academics/curriculum/registration-information/" TargetMode="Externa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hyperlink" Target="mailto:registrar@law.harvard.edu" TargetMode="Externa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://hls.harvard.edu/dept/academics/programs-of-study/" TargetMode="External"/><Relationship Id="rId3" Type="http://schemas.openxmlformats.org/officeDocument/2006/relationships/hyperlink" Target="https://hls.harvard.edu/courses/?page=1" TargetMode="External"/><Relationship Id="rId7" Type="http://schemas.openxmlformats.org/officeDocument/2006/relationships/hyperlink" Target="https://orgs.law.harvard.edu/bsa/" TargetMode="External"/><Relationship Id="rId2" Type="http://schemas.openxmlformats.org/officeDocument/2006/relationships/hyperlink" Target="https://hls.harvard.edu/academics/curriculum/registration-information/2025-2026-1l-registration-information/1l-registration-preferencing-faqs/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hls.harvard.edu/saa/" TargetMode="External"/><Relationship Id="rId5" Type="http://schemas.openxmlformats.org/officeDocument/2006/relationships/hyperlink" Target="https://hls.harvard.edu/registrar/examinations/spring-2027-exam-schedule/" TargetMode="External"/><Relationship Id="rId4" Type="http://schemas.openxmlformats.org/officeDocument/2006/relationships/hyperlink" Target="https://hls.harvard.edu/academics/curriculum/2026-2027-course-and-schedule-updates/" TargetMode="Externa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hls.harvard.edu/academics/curriculum/registration-information/the-enrollment-algorithm/#:~:text=of%20MultiSection%20Processing-,How%20It%20Works,and%20phases%20using%20these%20numbers." TargetMode="External"/><Relationship Id="rId2" Type="http://schemas.openxmlformats.org/officeDocument/2006/relationships/hyperlink" Target="mailto:registrar@law.Harvard.edu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hls.harvard.edu/academics/curriculum/registration-information/course-reference-guide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mailto:mfaraut@law.harvard.edu" TargetMode="External"/><Relationship Id="rId2" Type="http://schemas.openxmlformats.org/officeDocument/2006/relationships/hyperlink" Target="mailto:registrar@law.harvard.edu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hyperlink" Target="mailto:cmccallum@law.harvard.ed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C5BF70-DA57-4C8B-A014-FB95F64103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anchor="ctr">
            <a:normAutofit/>
          </a:bodyPr>
          <a:lstStyle/>
          <a:p>
            <a:pPr algn="ctr"/>
            <a:r>
              <a:rPr lang="en-US" sz="7000" b="1" dirty="0"/>
              <a:t>1L Course Selection</a:t>
            </a:r>
            <a:endParaRPr lang="en-US" sz="70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EB527E-B957-47B3-B2FA-062D1784E8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r"/>
            <a:r>
              <a:rPr lang="en-US" sz="1600" b="1" cap="none" dirty="0">
                <a:latin typeface="+mn-lt"/>
              </a:rPr>
              <a:t>Madison Faraut</a:t>
            </a:r>
            <a:r>
              <a:rPr lang="en-US" sz="1600" cap="none" dirty="0">
                <a:latin typeface="+mn-lt"/>
              </a:rPr>
              <a:t>| Registration &amp; Exams Administrator</a:t>
            </a:r>
          </a:p>
          <a:p>
            <a:pPr algn="r"/>
            <a:r>
              <a:rPr lang="en-US" sz="1600" b="1" cap="none" dirty="0">
                <a:latin typeface="+mn-lt"/>
              </a:rPr>
              <a:t>Caroline McCallum</a:t>
            </a:r>
            <a:r>
              <a:rPr lang="en-US" sz="1600" cap="none" dirty="0">
                <a:latin typeface="+mn-lt"/>
              </a:rPr>
              <a:t>| Assistant Registrar of Enrollment Services</a:t>
            </a:r>
          </a:p>
          <a:p>
            <a:pPr algn="r"/>
            <a:r>
              <a:rPr lang="en-US" sz="1600" b="1" cap="none" dirty="0">
                <a:latin typeface="+mn-lt"/>
              </a:rPr>
              <a:t>Megan Markov | </a:t>
            </a:r>
            <a:r>
              <a:rPr lang="en-US" sz="1600" cap="none" dirty="0">
                <a:latin typeface="+mn-lt"/>
              </a:rPr>
              <a:t>Deputy Registrar</a:t>
            </a:r>
          </a:p>
        </p:txBody>
      </p:sp>
    </p:spTree>
    <p:extLst>
      <p:ext uri="{BB962C8B-B14F-4D97-AF65-F5344CB8AC3E}">
        <p14:creationId xmlns:p14="http://schemas.microsoft.com/office/powerpoint/2010/main" val="3438812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877D1-3DE9-4A83-88B0-839042AB745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81000" y="287339"/>
            <a:ext cx="8763000" cy="855662"/>
          </a:xfrm>
        </p:spPr>
        <p:txBody>
          <a:bodyPr/>
          <a:lstStyle/>
          <a:p>
            <a:r>
              <a:rPr lang="en-US"/>
              <a:t>Important Dates: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04288-0AB2-4A13-874C-188339E2242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457200" y="1246734"/>
            <a:ext cx="8305800" cy="4419600"/>
          </a:xfrm>
        </p:spPr>
        <p:txBody>
          <a:bodyPr vert="horz" lIns="0" tIns="45720" rIns="0" bIns="45720" rtlCol="0" anchor="t">
            <a:noAutofit/>
          </a:bodyPr>
          <a:lstStyle/>
          <a:p>
            <a:r>
              <a:rPr lang="en-US" sz="2600" b="1" dirty="0"/>
              <a:t>1L January Experiential Term (JET) Round: </a:t>
            </a:r>
          </a:p>
          <a:p>
            <a:pPr marL="383540" lvl="1">
              <a:buFont typeface="Wingdings" pitchFamily="34" charset="0"/>
              <a:buChar char="§"/>
            </a:pPr>
            <a:r>
              <a:rPr lang="en-US" sz="2200" dirty="0"/>
              <a:t>Opens: Monday, November 2nd @ 9am</a:t>
            </a:r>
          </a:p>
          <a:p>
            <a:pPr marL="383540" lvl="1">
              <a:buFont typeface="Wingdings" pitchFamily="34" charset="0"/>
              <a:buChar char="§"/>
            </a:pPr>
            <a:r>
              <a:rPr lang="en-US" sz="2200" dirty="0"/>
              <a:t>Closes: Wednesday, November 4</a:t>
            </a:r>
            <a:r>
              <a:rPr lang="en-US" sz="2200" baseline="30000" dirty="0"/>
              <a:t>th</a:t>
            </a:r>
            <a:r>
              <a:rPr lang="en-US" sz="2200" dirty="0"/>
              <a:t> @ 5pm</a:t>
            </a:r>
          </a:p>
          <a:p>
            <a:pPr marL="383540" lvl="1">
              <a:buFont typeface="Wingdings" pitchFamily="34" charset="0"/>
              <a:buChar char="§"/>
            </a:pPr>
            <a:r>
              <a:rPr lang="en-US" sz="2200" dirty="0"/>
              <a:t>Results posted Friday, November 6</a:t>
            </a:r>
            <a:r>
              <a:rPr lang="en-US" sz="2200" baseline="30000" dirty="0"/>
              <a:t>th</a:t>
            </a:r>
            <a:r>
              <a:rPr lang="en-US" sz="2200" dirty="0"/>
              <a:t> by 5pm</a:t>
            </a:r>
          </a:p>
          <a:p>
            <a:pPr marL="383540" lvl="1">
              <a:buFont typeface="Wingdings" pitchFamily="34" charset="0"/>
              <a:buChar char="§"/>
            </a:pPr>
            <a:r>
              <a:rPr lang="en-US" sz="2200" dirty="0"/>
              <a:t>Deadline to change JET class: Wednesday, December 2</a:t>
            </a:r>
            <a:r>
              <a:rPr lang="en-US" sz="2200" baseline="30000" dirty="0"/>
              <a:t>nd</a:t>
            </a:r>
            <a:r>
              <a:rPr lang="en-US" sz="2200" dirty="0"/>
              <a:t> 11:59pm </a:t>
            </a:r>
          </a:p>
          <a:p>
            <a:r>
              <a:rPr lang="en-US" sz="2600" b="1" dirty="0"/>
              <a:t>1L Spring Upper-level Elective Round:</a:t>
            </a:r>
          </a:p>
          <a:p>
            <a:pPr marL="383540" lvl="1">
              <a:buFont typeface="Wingdings" pitchFamily="34" charset="0"/>
              <a:buChar char="§"/>
            </a:pPr>
            <a:r>
              <a:rPr lang="en-US" sz="2200" dirty="0"/>
              <a:t>Opens: Monday, November 9</a:t>
            </a:r>
            <a:r>
              <a:rPr lang="en-US" sz="2200" baseline="30000" dirty="0"/>
              <a:t>th</a:t>
            </a:r>
            <a:r>
              <a:rPr lang="en-US" sz="2200" dirty="0"/>
              <a:t> @ 9am</a:t>
            </a:r>
          </a:p>
          <a:p>
            <a:pPr marL="383540" lvl="1">
              <a:buFont typeface="Wingdings" pitchFamily="34" charset="0"/>
              <a:buChar char="§"/>
            </a:pPr>
            <a:r>
              <a:rPr lang="en-US" sz="2200" dirty="0"/>
              <a:t>Closes: Thursday, November 12</a:t>
            </a:r>
            <a:r>
              <a:rPr lang="en-US" sz="2200" baseline="30000" dirty="0"/>
              <a:t>th</a:t>
            </a:r>
            <a:r>
              <a:rPr lang="en-US" sz="2200" dirty="0"/>
              <a:t> @ 5pm</a:t>
            </a:r>
          </a:p>
          <a:p>
            <a:pPr marL="383540" lvl="1">
              <a:buFont typeface="Wingdings" pitchFamily="34" charset="0"/>
              <a:buChar char="§"/>
            </a:pPr>
            <a:r>
              <a:rPr lang="en-US" sz="2200" dirty="0"/>
              <a:t>Results posted Tuesday, November 17</a:t>
            </a:r>
            <a:r>
              <a:rPr lang="en-US" sz="2200" baseline="30000" dirty="0"/>
              <a:t>th</a:t>
            </a:r>
            <a:r>
              <a:rPr lang="en-US" sz="2200" dirty="0"/>
              <a:t> by 5pm</a:t>
            </a:r>
          </a:p>
          <a:p>
            <a:pPr marL="383540" lvl="1">
              <a:buFont typeface="Wingdings" pitchFamily="34" charset="0"/>
              <a:buChar char="§"/>
            </a:pPr>
            <a:r>
              <a:rPr lang="en-US" sz="2200" dirty="0"/>
              <a:t>Deadline to change Spring elective: Friday, January 29</a:t>
            </a:r>
            <a:r>
              <a:rPr lang="en-US" sz="2200" baseline="30000" dirty="0"/>
              <a:t>th</a:t>
            </a:r>
            <a:r>
              <a:rPr lang="en-US" sz="2200" dirty="0"/>
              <a:t> 11:59pm</a:t>
            </a:r>
            <a:endParaRPr lang="en-US" sz="2000" dirty="0"/>
          </a:p>
          <a:p>
            <a:pPr marL="0">
              <a:buNone/>
            </a:pPr>
            <a:r>
              <a:rPr lang="en-US" sz="2200" i="1" dirty="0">
                <a:hlinkClick r:id="rId2"/>
              </a:rPr>
              <a:t>https</a:t>
            </a:r>
            <a:r>
              <a:rPr lang="en-US" sz="2200" i="1" dirty="0">
                <a:ea typeface="+mn-lt"/>
                <a:cs typeface="+mn-lt"/>
                <a:hlinkClick r:id="rId2"/>
              </a:rPr>
              <a:t>://hls.harvard.edu/academics/curriculum/registration-information/</a:t>
            </a:r>
            <a:endParaRPr lang="en-US" sz="2200" i="1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457200" y="1143001"/>
            <a:ext cx="83058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76473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401F38-07CE-4DE1-AC94-4ED4EE4C4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Selection in Helios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/>
              <a:t>Similar to the 1L Reading Group round, you will select classes and submit preferences on Helios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/>
              <a:t> Courses &gt; Registration &gt; Find Courses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/>
              <a:t> You can adjust your list of classes under the “Preference Order” tab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/>
              <a:t>If you update your preferences, you MUST return to the “Preference Order” tab and select “Submit Preferences” each time. </a:t>
            </a:r>
          </a:p>
        </p:txBody>
      </p:sp>
      <p:pic>
        <p:nvPicPr>
          <p:cNvPr id="8" name="Picture 2" descr="R:\Registrar Office\Samantha\submitted successfully.PNG">
            <a:extLst>
              <a:ext uri="{FF2B5EF4-FFF2-40B4-BE49-F238E27FC236}">
                <a16:creationId xmlns:a16="http://schemas.microsoft.com/office/drawing/2014/main" id="{2846E9C1-629A-482B-A0E2-5044E1CD18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77518" b="68182"/>
          <a:stretch/>
        </p:blipFill>
        <p:spPr bwMode="auto">
          <a:xfrm>
            <a:off x="4648200" y="4652535"/>
            <a:ext cx="4102595" cy="121655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" name="Picture 2" descr="R:\Registrar Office\Samantha\unsubmitted prefs_slide 4.PNG">
            <a:extLst>
              <a:ext uri="{FF2B5EF4-FFF2-40B4-BE49-F238E27FC236}">
                <a16:creationId xmlns:a16="http://schemas.microsoft.com/office/drawing/2014/main" id="{28371968-62D8-4B8B-9C51-4666F59F37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l="77679" b="68181"/>
          <a:stretch/>
        </p:blipFill>
        <p:spPr bwMode="auto">
          <a:xfrm>
            <a:off x="304800" y="4419600"/>
            <a:ext cx="4093032" cy="114604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819798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12">
            <a:extLst>
              <a:ext uri="{FF2B5EF4-FFF2-40B4-BE49-F238E27FC236}">
                <a16:creationId xmlns:a16="http://schemas.microsoft.com/office/drawing/2014/main" id="{EF1479E4-D19E-463D-A47D-ED1AF69293E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0900" b="2665"/>
          <a:stretch/>
        </p:blipFill>
        <p:spPr>
          <a:xfrm>
            <a:off x="1005464" y="1737361"/>
            <a:ext cx="7178792" cy="39014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401F38-07CE-4DE1-AC94-4ED4EE4C4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Course Selection in Helios</a:t>
            </a: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F1E8DEAE-CF21-4C54-BCA3-230DB906D955}"/>
              </a:ext>
            </a:extLst>
          </p:cNvPr>
          <p:cNvSpPr/>
          <p:nvPr/>
        </p:nvSpPr>
        <p:spPr>
          <a:xfrm rot="1166722">
            <a:off x="5421207" y="2577826"/>
            <a:ext cx="1427075" cy="7684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843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B244571-AD2C-44F7-87B8-9C8AD6E7B8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53586"/>
              </p:ext>
            </p:extLst>
          </p:nvPr>
        </p:nvGraphicFramePr>
        <p:xfrm>
          <a:off x="457200" y="381000"/>
          <a:ext cx="8229600" cy="365760"/>
        </p:xfrm>
        <a:graphic>
          <a:graphicData uri="http://schemas.openxmlformats.org/drawingml/2006/table">
            <a:tbl>
              <a:tblPr firstRow="1" bandRow="1">
                <a:tableStyleId>{21E4AEA4-8DFA-4A89-87EB-49C32662AFE0}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r>
                        <a:rPr lang="en-US"/>
                        <a:t>Step 1: Select the</a:t>
                      </a:r>
                      <a:r>
                        <a:rPr lang="en-US" baseline="0"/>
                        <a:t> Registration Tab &amp; Review Instructions</a:t>
                      </a:r>
                      <a:endParaRPr lang="en-US"/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3" name="Picture 2" descr="R:\Registrar Office\Samantha\Reg page_1L demo.PNG">
            <a:extLst>
              <a:ext uri="{FF2B5EF4-FFF2-40B4-BE49-F238E27FC236}">
                <a16:creationId xmlns:a16="http://schemas.microsoft.com/office/drawing/2014/main" id="{ABA345AF-25E7-4874-9BFC-5AFDE7A7A59A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t="6061" r="26947"/>
          <a:stretch/>
        </p:blipFill>
        <p:spPr bwMode="auto">
          <a:xfrm>
            <a:off x="662869" y="1143000"/>
            <a:ext cx="7818262" cy="47244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244C1449-3583-4C59-A3BE-7600998BBC38}"/>
              </a:ext>
            </a:extLst>
          </p:cNvPr>
          <p:cNvSpPr/>
          <p:nvPr/>
        </p:nvSpPr>
        <p:spPr>
          <a:xfrm>
            <a:off x="6705600" y="1615440"/>
            <a:ext cx="2209800" cy="1066800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Sample screenshot of what you should see in the Registration Page</a:t>
            </a:r>
          </a:p>
        </p:txBody>
      </p:sp>
    </p:spTree>
    <p:extLst>
      <p:ext uri="{BB962C8B-B14F-4D97-AF65-F5344CB8AC3E}">
        <p14:creationId xmlns:p14="http://schemas.microsoft.com/office/powerpoint/2010/main" val="1313018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B244571-AD2C-44F7-87B8-9C8AD6E7B8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22349803"/>
              </p:ext>
            </p:extLst>
          </p:nvPr>
        </p:nvGraphicFramePr>
        <p:xfrm>
          <a:off x="457200" y="381000"/>
          <a:ext cx="82296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Step 2: Select</a:t>
                      </a:r>
                      <a:r>
                        <a:rPr lang="en-US" baseline="0"/>
                        <a:t> the Find Courses Tab</a:t>
                      </a:r>
                      <a:endParaRPr lang="en-US"/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Picture 2" descr="R:\Registrar Office\Samantha\Find courses_slide 2.PNG">
            <a:extLst>
              <a:ext uri="{FF2B5EF4-FFF2-40B4-BE49-F238E27FC236}">
                <a16:creationId xmlns:a16="http://schemas.microsoft.com/office/drawing/2014/main" id="{E208F493-E60E-4748-B72B-E3408A28B3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4902" y="1371600"/>
            <a:ext cx="8394195" cy="44196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51863232-15E9-4187-BD4B-AAA3232E8F46}"/>
              </a:ext>
            </a:extLst>
          </p:cNvPr>
          <p:cNvSpPr/>
          <p:nvPr/>
        </p:nvSpPr>
        <p:spPr>
          <a:xfrm rot="18941113">
            <a:off x="1417011" y="1641744"/>
            <a:ext cx="990600" cy="533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1973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B244571-AD2C-44F7-87B8-9C8AD6E7B8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9548243"/>
              </p:ext>
            </p:extLst>
          </p:nvPr>
        </p:nvGraphicFramePr>
        <p:xfrm>
          <a:off x="457200" y="381000"/>
          <a:ext cx="82296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r>
                        <a:rPr lang="en-US"/>
                        <a:t>Step 3: Search Courses and Add</a:t>
                      </a:r>
                      <a:r>
                        <a:rPr lang="en-US" baseline="0"/>
                        <a:t> Preferences</a:t>
                      </a:r>
                      <a:endParaRPr lang="en-US"/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Picture 2" descr="R:\Registrar Office\Samantha\1L demo_slide 3.PNG">
            <a:extLst>
              <a:ext uri="{FF2B5EF4-FFF2-40B4-BE49-F238E27FC236}">
                <a16:creationId xmlns:a16="http://schemas.microsoft.com/office/drawing/2014/main" id="{6400F9FF-9671-4661-858F-A941E2C9159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3670" y="1066800"/>
            <a:ext cx="7956660" cy="466284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8F01BF32-C8B6-4A7B-A51F-B0EDF68FB824}"/>
              </a:ext>
            </a:extLst>
          </p:cNvPr>
          <p:cNvSpPr/>
          <p:nvPr/>
        </p:nvSpPr>
        <p:spPr>
          <a:xfrm rot="9534426">
            <a:off x="6158795" y="5337612"/>
            <a:ext cx="990600" cy="533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2713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B244571-AD2C-44F7-87B8-9C8AD6E7B8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1518691"/>
              </p:ext>
            </p:extLst>
          </p:nvPr>
        </p:nvGraphicFramePr>
        <p:xfrm>
          <a:off x="457200" y="381000"/>
          <a:ext cx="82296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r>
                        <a:rPr lang="en-US"/>
                        <a:t>Step 4a: Select Preference Order</a:t>
                      </a:r>
                      <a:r>
                        <a:rPr lang="en-US" baseline="0"/>
                        <a:t> Tab and Submit Preferences</a:t>
                      </a:r>
                      <a:endParaRPr lang="en-US"/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Picture 2" descr="R:\Registrar Office\Samantha\submitting prefs_last slide.PNG">
            <a:extLst>
              <a:ext uri="{FF2B5EF4-FFF2-40B4-BE49-F238E27FC236}">
                <a16:creationId xmlns:a16="http://schemas.microsoft.com/office/drawing/2014/main" id="{09B537B6-0B78-4DE3-880B-3BA580F6FC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8962" y="914400"/>
            <a:ext cx="8626076" cy="525780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Arrow: Left 4">
            <a:extLst>
              <a:ext uri="{FF2B5EF4-FFF2-40B4-BE49-F238E27FC236}">
                <a16:creationId xmlns:a16="http://schemas.microsoft.com/office/drawing/2014/main" id="{3516F3F9-486F-4592-8DB8-9B3CB6A032AB}"/>
              </a:ext>
            </a:extLst>
          </p:cNvPr>
          <p:cNvSpPr/>
          <p:nvPr/>
        </p:nvSpPr>
        <p:spPr>
          <a:xfrm rot="11700000">
            <a:off x="5321911" y="4892458"/>
            <a:ext cx="2665244" cy="1435131"/>
          </a:xfrm>
          <a:prstGeom prst="leftArrow">
            <a:avLst/>
          </a:prstGeom>
          <a:solidFill>
            <a:srgbClr val="00B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highlight>
                <a:srgbClr val="008000"/>
              </a:highlight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67AAD9A-E537-4B63-945B-79B97FB8826C}"/>
              </a:ext>
            </a:extLst>
          </p:cNvPr>
          <p:cNvSpPr/>
          <p:nvPr/>
        </p:nvSpPr>
        <p:spPr>
          <a:xfrm>
            <a:off x="5791200" y="1202077"/>
            <a:ext cx="2667000" cy="1453449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/>
              <a:t>You can drag and drop the courses to easily re-order your preferences; don’t forget to press “submit” to save your changes!</a:t>
            </a:r>
          </a:p>
        </p:txBody>
      </p:sp>
      <p:sp>
        <p:nvSpPr>
          <p:cNvPr id="7" name="Arrow: Left 6">
            <a:extLst>
              <a:ext uri="{FF2B5EF4-FFF2-40B4-BE49-F238E27FC236}">
                <a16:creationId xmlns:a16="http://schemas.microsoft.com/office/drawing/2014/main" id="{577A1C27-98F8-458A-8E43-A37238ADA735}"/>
              </a:ext>
            </a:extLst>
          </p:cNvPr>
          <p:cNvSpPr/>
          <p:nvPr/>
        </p:nvSpPr>
        <p:spPr>
          <a:xfrm rot="12600000">
            <a:off x="1186516" y="1201754"/>
            <a:ext cx="990600" cy="533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5401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B244571-AD2C-44F7-87B8-9C8AD6E7B8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86236331"/>
              </p:ext>
            </p:extLst>
          </p:nvPr>
        </p:nvGraphicFramePr>
        <p:xfrm>
          <a:off x="457200" y="381000"/>
          <a:ext cx="82296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r>
                        <a:rPr lang="en-US"/>
                        <a:t>Step 4b: Receive</a:t>
                      </a:r>
                      <a:r>
                        <a:rPr lang="en-US" baseline="0"/>
                        <a:t> Popup Confirmation of Successfully Submitted Preferences</a:t>
                      </a:r>
                      <a:endParaRPr lang="en-US"/>
                    </a:p>
                  </a:txBody>
                  <a:tcPr>
                    <a:solidFill>
                      <a:srgbClr val="C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4" name="Picture 2" descr="R:\Registrar Office\Samantha\submitted successfully.PNG">
            <a:extLst>
              <a:ext uri="{FF2B5EF4-FFF2-40B4-BE49-F238E27FC236}">
                <a16:creationId xmlns:a16="http://schemas.microsoft.com/office/drawing/2014/main" id="{F0E10518-CFD1-4593-86B1-060A64EBCA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71500" y="1288473"/>
            <a:ext cx="8001000" cy="16764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5" name="Picture 2" descr="R:\Registrar Office\Samantha\submitted successfully.PNG">
            <a:extLst>
              <a:ext uri="{FF2B5EF4-FFF2-40B4-BE49-F238E27FC236}">
                <a16:creationId xmlns:a16="http://schemas.microsoft.com/office/drawing/2014/main" id="{2846E9C1-629A-482B-A0E2-5044E1CD180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77518" b="68182"/>
          <a:stretch/>
        </p:blipFill>
        <p:spPr bwMode="auto">
          <a:xfrm>
            <a:off x="1231405" y="3886200"/>
            <a:ext cx="6681190" cy="198120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2052" name="Picture 4" descr="Image result for check mark">
            <a:extLst>
              <a:ext uri="{FF2B5EF4-FFF2-40B4-BE49-F238E27FC236}">
                <a16:creationId xmlns:a16="http://schemas.microsoft.com/office/drawing/2014/main" id="{0620FB8B-4CBD-45B0-B567-BD60B937B2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4600" y="2126673"/>
            <a:ext cx="2195512" cy="21565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93057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BB244571-AD2C-44F7-87B8-9C8AD6E7B85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9737477"/>
              </p:ext>
            </p:extLst>
          </p:nvPr>
        </p:nvGraphicFramePr>
        <p:xfrm>
          <a:off x="457200" y="381000"/>
          <a:ext cx="8229600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229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35560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/>
                        <a:t>Steps 1-4</a:t>
                      </a:r>
                      <a:r>
                        <a:rPr lang="en-US" baseline="0"/>
                        <a:t>: Unsubmitted Changes &amp; Re-submitting Preferences</a:t>
                      </a:r>
                      <a:endParaRPr lang="en-US"/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6" name="Picture 2" descr="R:\Registrar Office\Samantha\unsubmitted prefs_slide 4.PNG">
            <a:extLst>
              <a:ext uri="{FF2B5EF4-FFF2-40B4-BE49-F238E27FC236}">
                <a16:creationId xmlns:a16="http://schemas.microsoft.com/office/drawing/2014/main" id="{A52AD127-9ACB-40E4-96C3-46852AE8DB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143000"/>
            <a:ext cx="8534400" cy="167639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Picture 2" descr="R:\Registrar Office\Samantha\unsubmitted prefs_slide 4.PNG">
            <a:extLst>
              <a:ext uri="{FF2B5EF4-FFF2-40B4-BE49-F238E27FC236}">
                <a16:creationId xmlns:a16="http://schemas.microsoft.com/office/drawing/2014/main" id="{28371968-62D8-4B8B-9C51-4666F59F37F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77679" b="68181"/>
          <a:stretch/>
        </p:blipFill>
        <p:spPr bwMode="auto">
          <a:xfrm>
            <a:off x="2971800" y="2362200"/>
            <a:ext cx="5388432" cy="150876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7E5037CC-A441-4B16-9560-DC0A01359C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32524000"/>
              </p:ext>
            </p:extLst>
          </p:nvPr>
        </p:nvGraphicFramePr>
        <p:xfrm>
          <a:off x="381000" y="4191000"/>
          <a:ext cx="8458199" cy="18941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45819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37360">
                <a:tc>
                  <a:txBody>
                    <a:bodyPr/>
                    <a:lstStyle/>
                    <a:p>
                      <a:r>
                        <a:rPr lang="en-US" sz="2400"/>
                        <a:t>If you</a:t>
                      </a:r>
                      <a:r>
                        <a:rPr lang="en-US" sz="2400" baseline="0"/>
                        <a:t> update your preferences during any phase, you </a:t>
                      </a:r>
                      <a:r>
                        <a:rPr lang="en-US" sz="2400" b="1" u="sng" baseline="0">
                          <a:solidFill>
                            <a:schemeClr val="bg1"/>
                          </a:solidFill>
                        </a:rPr>
                        <a:t>MUST</a:t>
                      </a:r>
                      <a:r>
                        <a:rPr lang="en-US" sz="2400" baseline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en-US" sz="2400" baseline="0"/>
                        <a:t>return to the “Preference Order” tab and select “Submit Preferences” each time.  </a:t>
                      </a:r>
                    </a:p>
                    <a:p>
                      <a:endParaRPr lang="en-US" sz="2400" baseline="0"/>
                    </a:p>
                    <a:p>
                      <a:r>
                        <a:rPr lang="en-US" sz="2400" baseline="0"/>
                        <a:t>Otherwise, your changes will </a:t>
                      </a:r>
                      <a:r>
                        <a:rPr lang="en-US" sz="2400" b="1" u="sng" baseline="0"/>
                        <a:t>NOT</a:t>
                      </a:r>
                      <a:r>
                        <a:rPr lang="en-US" sz="2400" baseline="0"/>
                        <a:t> be saved.</a:t>
                      </a:r>
                      <a:endParaRPr lang="en-US" sz="2400"/>
                    </a:p>
                  </a:txBody>
                  <a:tcPr marL="65314" marR="65314" marT="32657" marB="32657"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553329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3CEDA-CB23-046E-9563-F8B401DF9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Degree Requirements 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7303D1-AF68-D5A6-E8F0-80025C3BDA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 fontScale="77500" lnSpcReduction="20000"/>
          </a:bodyPr>
          <a:lstStyle/>
          <a:p>
            <a:pPr>
              <a:buFont typeface="Wingdings" panose="020F0502020204030204" pitchFamily="34" charset="0"/>
              <a:buChar char="§"/>
            </a:pPr>
            <a:r>
              <a:rPr lang="en-US" dirty="0">
                <a:ea typeface="+mn-lt"/>
                <a:cs typeface="+mn-lt"/>
              </a:rPr>
              <a:t>All JET courses satisfy the </a:t>
            </a:r>
            <a:r>
              <a:rPr lang="en-US" b="1" dirty="0">
                <a:ea typeface="+mn-lt"/>
                <a:cs typeface="+mn-lt"/>
              </a:rPr>
              <a:t>negotiation/leadership</a:t>
            </a:r>
            <a:r>
              <a:rPr lang="en-US" dirty="0">
                <a:ea typeface="+mn-lt"/>
                <a:cs typeface="+mn-lt"/>
              </a:rPr>
              <a:t> requirement:</a:t>
            </a:r>
            <a:endParaRPr lang="en-US" dirty="0"/>
          </a:p>
          <a:p>
            <a:pPr marL="383540" lvl="1"/>
            <a:r>
              <a:rPr lang="en-US" dirty="0">
                <a:ea typeface="+mn-lt"/>
                <a:cs typeface="+mn-lt"/>
              </a:rPr>
              <a:t>Advocacy: The Courtroom and Beyond</a:t>
            </a:r>
          </a:p>
          <a:p>
            <a:pPr marL="383540" lvl="1"/>
            <a:r>
              <a:rPr lang="en-US" dirty="0">
                <a:ea typeface="+mn-lt"/>
                <a:cs typeface="+mn-lt"/>
              </a:rPr>
              <a:t>Leadership Fundamentals</a:t>
            </a:r>
          </a:p>
          <a:p>
            <a:pPr marL="383540" lvl="1"/>
            <a:r>
              <a:rPr lang="en-US" dirty="0">
                <a:ea typeface="+mn-lt"/>
                <a:cs typeface="+mn-lt"/>
              </a:rPr>
              <a:t>Negotiation Workshop</a:t>
            </a:r>
          </a:p>
          <a:p>
            <a:pPr marL="383540" lvl="1"/>
            <a:r>
              <a:rPr lang="en-US" dirty="0">
                <a:ea typeface="+mn-lt"/>
                <a:cs typeface="+mn-lt"/>
              </a:rPr>
              <a:t>Technology and the Public Interest</a:t>
            </a:r>
          </a:p>
          <a:p>
            <a:pPr marL="383540" lvl="1"/>
            <a:r>
              <a:rPr lang="en-US" dirty="0"/>
              <a:t>The Craft of Lawyering</a:t>
            </a:r>
          </a:p>
          <a:p>
            <a:pPr marL="383540" lvl="1"/>
            <a:r>
              <a:rPr lang="en-US" dirty="0"/>
              <a:t>Lawyering for Justice in the United States</a:t>
            </a:r>
          </a:p>
          <a:p>
            <a:pPr>
              <a:buFont typeface="Wingdings" panose="020F0502020204030204" pitchFamily="34" charset="0"/>
              <a:buChar char="§"/>
            </a:pPr>
            <a:r>
              <a:rPr lang="en-US" dirty="0">
                <a:ea typeface="+mn-lt"/>
                <a:cs typeface="+mn-lt"/>
              </a:rPr>
              <a:t>Legal Profession: Public Interest Lawyering fulfills the </a:t>
            </a:r>
            <a:r>
              <a:rPr lang="en-US" b="1" dirty="0">
                <a:ea typeface="+mn-lt"/>
                <a:cs typeface="+mn-lt"/>
              </a:rPr>
              <a:t>Professional Responsibility </a:t>
            </a:r>
            <a:r>
              <a:rPr lang="en-US" dirty="0">
                <a:ea typeface="+mn-lt"/>
                <a:cs typeface="+mn-lt"/>
              </a:rPr>
              <a:t>requirement. </a:t>
            </a:r>
          </a:p>
          <a:p>
            <a:pPr>
              <a:buFont typeface="Wingdings" panose="020F0502020204030204" pitchFamily="34" charset="0"/>
              <a:buChar char="§"/>
            </a:pPr>
            <a:r>
              <a:rPr lang="en-US" dirty="0">
                <a:ea typeface="+mn-lt"/>
                <a:cs typeface="+mn-lt"/>
              </a:rPr>
              <a:t>There are several spring electives that fulfill the </a:t>
            </a:r>
            <a:r>
              <a:rPr lang="en-US" b="1" dirty="0">
                <a:ea typeface="+mn-lt"/>
                <a:cs typeface="+mn-lt"/>
              </a:rPr>
              <a:t>International/Comparative</a:t>
            </a:r>
            <a:r>
              <a:rPr lang="en-US" dirty="0">
                <a:ea typeface="+mn-lt"/>
                <a:cs typeface="+mn-lt"/>
              </a:rPr>
              <a:t> requirement. </a:t>
            </a:r>
          </a:p>
          <a:p>
            <a:pPr>
              <a:buFont typeface="Wingdings" panose="020F0502020204030204" pitchFamily="34" charset="0"/>
              <a:buChar char="§"/>
            </a:pPr>
            <a:r>
              <a:rPr lang="en-US" sz="2200" b="1" dirty="0">
                <a:ea typeface="+mn-lt"/>
                <a:cs typeface="+mn-lt"/>
              </a:rPr>
              <a:t>The upper-level writing requirement cannot be completed or worked on as a 1L student.</a:t>
            </a:r>
            <a:r>
              <a:rPr lang="en-US" sz="2200" dirty="0">
                <a:ea typeface="+mn-lt"/>
                <a:cs typeface="+mn-lt"/>
              </a:rPr>
              <a:t> </a:t>
            </a:r>
          </a:p>
          <a:p>
            <a:pPr marL="383540" lvl="1"/>
            <a:r>
              <a:rPr lang="en-US" sz="2000" dirty="0">
                <a:ea typeface="+mn-lt"/>
                <a:cs typeface="+mn-lt"/>
              </a:rPr>
              <a:t>If you have questions about the writing requirement, please email </a:t>
            </a:r>
            <a:r>
              <a:rPr lang="en-US" sz="2000" dirty="0">
                <a:ea typeface="+mn-lt"/>
                <a:cs typeface="+mn-lt"/>
                <a:hlinkClick r:id="rId2"/>
              </a:rPr>
              <a:t>registrar@law.harvard.edu</a:t>
            </a:r>
            <a:r>
              <a:rPr lang="en-US" sz="2000" dirty="0">
                <a:ea typeface="+mn-lt"/>
                <a:cs typeface="+mn-lt"/>
              </a:rPr>
              <a:t> </a:t>
            </a:r>
            <a:endParaRPr lang="en-US" dirty="0"/>
          </a:p>
          <a:p>
            <a:pPr>
              <a:buFont typeface="Wingdings" panose="020F0502020204030204" pitchFamily="34" charset="0"/>
              <a:buChar char="§"/>
            </a:pPr>
            <a:r>
              <a:rPr lang="en-US" sz="2200" dirty="0">
                <a:ea typeface="+mn-lt"/>
                <a:cs typeface="+mn-lt"/>
              </a:rPr>
              <a:t>Review your personalized degree audit in Helios!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1297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877D1-3DE9-4A83-88B0-839042AB745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304800" y="228600"/>
            <a:ext cx="7543800" cy="931862"/>
          </a:xfrm>
        </p:spPr>
        <p:txBody>
          <a:bodyPr>
            <a:normAutofit/>
          </a:bodyPr>
          <a:lstStyle/>
          <a:p>
            <a:r>
              <a:rPr lang="en-US" dirty="0"/>
              <a:t>Course Selection Resources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04288-0AB2-4A13-874C-188339E2242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304800" y="1371600"/>
            <a:ext cx="8229600" cy="4251325"/>
          </a:xfrm>
        </p:spPr>
        <p:txBody>
          <a:bodyPr vert="horz" lIns="0" tIns="45720" rIns="0" bIns="45720" rtlCol="0" anchor="t">
            <a:noAutofit/>
          </a:bodyPr>
          <a:lstStyle/>
          <a:p>
            <a:pPr>
              <a:buFont typeface="Wingdings" panose="05000000000000000000" pitchFamily="2" charset="2"/>
              <a:buChar char="§"/>
            </a:pPr>
            <a:r>
              <a:rPr lang="en-US" sz="1500" dirty="0"/>
              <a:t>2026-2027 1L Registration Information | 1L Section Spring Elective Lists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dirty="0">
                <a:hlinkClick r:id="rId2"/>
              </a:rPr>
              <a:t>1L Registration Preferencing FAQs </a:t>
            </a:r>
            <a:endParaRPr lang="en-US" sz="1500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dirty="0">
                <a:solidFill>
                  <a:srgbClr val="000000"/>
                </a:solidFill>
                <a:hlinkClick r:id="rId3"/>
              </a:rPr>
              <a:t>Course Catalog</a:t>
            </a:r>
            <a:r>
              <a:rPr lang="en-US" sz="1500" dirty="0">
                <a:solidFill>
                  <a:srgbClr val="000000"/>
                </a:solidFill>
              </a:rPr>
              <a:t> | Class details, by perm classes, requirements; filtered searches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dirty="0">
                <a:solidFill>
                  <a:srgbClr val="000000"/>
                </a:solidFill>
                <a:hlinkClick r:id="rId4"/>
              </a:rPr>
              <a:t>Course and Schedule Updates </a:t>
            </a:r>
            <a:endParaRPr lang="en-US" sz="1500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dirty="0">
                <a:solidFill>
                  <a:srgbClr val="000000"/>
                </a:solidFill>
                <a:hlinkClick r:id="rId5"/>
              </a:rPr>
              <a:t>Tentative Spring 2027 Exam Schedule</a:t>
            </a:r>
            <a:endParaRPr lang="en-US" sz="1500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dirty="0">
                <a:solidFill>
                  <a:srgbClr val="000000"/>
                </a:solidFill>
                <a:hlinkClick r:id="rId6"/>
              </a:rPr>
              <a:t>Office of Student Academic Affairs</a:t>
            </a:r>
            <a:endParaRPr lang="en-US" sz="1500" dirty="0">
              <a:solidFill>
                <a:srgbClr val="000000"/>
              </a:solidFill>
            </a:endParaRP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500" dirty="0">
                <a:solidFill>
                  <a:srgbClr val="000000"/>
                </a:solidFill>
              </a:rPr>
              <a:t>Drop-in hours every Friday 12-5pm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500" dirty="0">
                <a:solidFill>
                  <a:srgbClr val="000000"/>
                </a:solidFill>
              </a:rPr>
              <a:t>First Steps x Academic Path small group advising sessions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dirty="0">
                <a:solidFill>
                  <a:srgbClr val="000000"/>
                </a:solidFill>
                <a:hlinkClick r:id="rId7"/>
              </a:rPr>
              <a:t>BSA Advisors</a:t>
            </a:r>
            <a:endParaRPr lang="en-US" sz="1500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dirty="0">
                <a:solidFill>
                  <a:srgbClr val="000000"/>
                </a:solidFill>
                <a:hlinkClick r:id="rId8"/>
              </a:rPr>
              <a:t>Programs of Study</a:t>
            </a:r>
            <a:endParaRPr lang="en-US" sz="1500" dirty="0">
              <a:solidFill>
                <a:srgbClr val="000000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u="sng" dirty="0"/>
              <a:t>Course Evaluations available in Helios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1500" u="sng" dirty="0"/>
              <a:t>Ask the Registrar tables at the Hark Ramp 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300" dirty="0"/>
              <a:t>Tuesday, November 3</a:t>
            </a:r>
            <a:r>
              <a:rPr lang="en-US" sz="1300" baseline="30000" dirty="0"/>
              <a:t>rd</a:t>
            </a:r>
            <a:r>
              <a:rPr lang="en-US" sz="1300" dirty="0"/>
              <a:t> – 11am-1pm</a:t>
            </a:r>
          </a:p>
          <a:p>
            <a:pPr lvl="1">
              <a:buFont typeface="Wingdings" panose="05000000000000000000" pitchFamily="2" charset="2"/>
              <a:buChar char="§"/>
            </a:pPr>
            <a:r>
              <a:rPr lang="en-US" sz="1300" dirty="0"/>
              <a:t>Tuesday</a:t>
            </a:r>
            <a:r>
              <a:rPr lang="en-US" sz="1300"/>
              <a:t>, November 10</a:t>
            </a:r>
            <a:r>
              <a:rPr lang="en-US" sz="1300" baseline="30000"/>
              <a:t>th</a:t>
            </a:r>
            <a:r>
              <a:rPr lang="en-US" sz="1300"/>
              <a:t> – 11am-1pm</a:t>
            </a:r>
            <a:endParaRPr lang="en-US" sz="1300" dirty="0"/>
          </a:p>
        </p:txBody>
      </p:sp>
      <p:cxnSp>
        <p:nvCxnSpPr>
          <p:cNvPr id="6" name="Straight Connector 5"/>
          <p:cNvCxnSpPr/>
          <p:nvPr/>
        </p:nvCxnSpPr>
        <p:spPr>
          <a:xfrm>
            <a:off x="304800" y="1219200"/>
            <a:ext cx="82296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41492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877D1-3DE9-4A83-88B0-839042AB745E}"/>
              </a:ext>
            </a:extLst>
          </p:cNvPr>
          <p:cNvSpPr>
            <a:spLocks noGrp="1"/>
          </p:cNvSpPr>
          <p:nvPr>
            <p:ph type="title" idx="4294967295"/>
          </p:nvPr>
        </p:nvSpPr>
        <p:spPr>
          <a:xfrm>
            <a:off x="283401" y="552189"/>
            <a:ext cx="8155270" cy="979661"/>
          </a:xfrm>
        </p:spPr>
        <p:txBody>
          <a:bodyPr>
            <a:noAutofit/>
          </a:bodyPr>
          <a:lstStyle/>
          <a:p>
            <a:r>
              <a:rPr lang="en-US" sz="4000" dirty="0"/>
              <a:t>1L Spring Upper-level Elective 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904288-0AB2-4A13-874C-188339E2242B}"/>
              </a:ext>
            </a:extLst>
          </p:cNvPr>
          <p:cNvSpPr>
            <a:spLocks noGrp="1"/>
          </p:cNvSpPr>
          <p:nvPr>
            <p:ph idx="4294967295"/>
          </p:nvPr>
        </p:nvSpPr>
        <p:spPr>
          <a:xfrm>
            <a:off x="723900" y="1978905"/>
            <a:ext cx="7543800" cy="4022725"/>
          </a:xfrm>
        </p:spPr>
        <p:txBody>
          <a:bodyPr vert="horz" lIns="0" tIns="45720" rIns="0" bIns="45720" rtlCol="0" anchor="t">
            <a:normAutofit fontScale="92500" lnSpcReduction="10000"/>
          </a:bodyPr>
          <a:lstStyle/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000"/>
              <a:t>All 1Ls must enroll in one, 2-4 credit elective during their spring semester.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000"/>
              <a:t>Students </a:t>
            </a:r>
            <a:r>
              <a:rPr lang="en-US" sz="3000" b="1" u="sng"/>
              <a:t>must</a:t>
            </a:r>
            <a:r>
              <a:rPr lang="en-US" sz="3000"/>
              <a:t> preference between 6 and 12 courses during this registration round.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r>
              <a:rPr lang="en-US" sz="3000"/>
              <a:t>When preferencing, all courses available to 1Ls will be shown. </a:t>
            </a:r>
            <a:r>
              <a:rPr lang="en-US" sz="3000" b="1" i="1"/>
              <a:t>However, you should only preference courses included in your section list.</a:t>
            </a:r>
          </a:p>
          <a:p>
            <a:pPr marL="577850" lvl="1" indent="-285750">
              <a:buFont typeface="Wingdings" panose="05000000000000000000" pitchFamily="2" charset="2"/>
              <a:buChar char="§"/>
            </a:pPr>
            <a:r>
              <a:rPr lang="en-US" sz="2600"/>
              <a:t>If you preference a course not included on your section list, you will not be enrolled and you will be wasting a bid.</a:t>
            </a:r>
          </a:p>
          <a:p>
            <a:pPr marL="285750" indent="-285750">
              <a:buFont typeface="Wingdings" panose="05000000000000000000" pitchFamily="2" charset="2"/>
              <a:buChar char="§"/>
            </a:pPr>
            <a:endParaRPr lang="en-US"/>
          </a:p>
        </p:txBody>
      </p:sp>
      <p:cxnSp>
        <p:nvCxnSpPr>
          <p:cNvPr id="6" name="Straight Connector 5"/>
          <p:cNvCxnSpPr/>
          <p:nvPr/>
        </p:nvCxnSpPr>
        <p:spPr>
          <a:xfrm>
            <a:off x="419100" y="1677987"/>
            <a:ext cx="8153400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363438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Content Placeholder 1"/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457200" indent="-457200">
              <a:buFont typeface="+mj-lt"/>
              <a:buAutoNum type="arabicPeriod"/>
            </a:pPr>
            <a:r>
              <a:rPr lang="en-US" sz="2400" u="sng" dirty="0"/>
              <a:t>Confirmation of Bids Email:</a:t>
            </a:r>
          </a:p>
          <a:p>
            <a:pPr marL="383540" lvl="1"/>
            <a:r>
              <a:rPr lang="en-US" sz="2400" dirty="0"/>
              <a:t>Sent to all students that submitted bids (approximately 1 hour after closing of bids).</a:t>
            </a:r>
          </a:p>
          <a:p>
            <a:pPr marL="383540" lvl="1"/>
            <a:r>
              <a:rPr lang="en-US" sz="2400" dirty="0"/>
              <a:t>If you do not receive this email then we did not receive your bids.</a:t>
            </a:r>
          </a:p>
          <a:p>
            <a:pPr marL="566420" lvl="2">
              <a:buFont typeface="Wingdings" pitchFamily="34" charset="0"/>
              <a:buChar char="§"/>
            </a:pPr>
            <a:r>
              <a:rPr lang="en-US" sz="1800" dirty="0">
                <a:solidFill>
                  <a:srgbClr val="404040"/>
                </a:solidFill>
                <a:latin typeface="Franklin Gothic Book" panose="020B0503020102020204"/>
                <a:cs typeface="Calibri"/>
              </a:rPr>
              <a:t>In </a:t>
            </a:r>
            <a:r>
              <a:rPr lang="en-US" sz="1800" dirty="0"/>
              <a:t>this case, </a:t>
            </a:r>
            <a:r>
              <a:rPr lang="en-US" sz="1800" u="sng" dirty="0"/>
              <a:t>email </a:t>
            </a:r>
            <a:r>
              <a:rPr lang="en-US" sz="1800" dirty="0"/>
              <a:t>the Registrar’s Office </a:t>
            </a:r>
            <a:r>
              <a:rPr lang="en-US" sz="1800" dirty="0">
                <a:solidFill>
                  <a:srgbClr val="404040"/>
                </a:solidFill>
                <a:ea typeface="+mn-lt"/>
                <a:cs typeface="+mn-lt"/>
              </a:rPr>
              <a:t>with a list of your preferences via </a:t>
            </a:r>
            <a:r>
              <a:rPr lang="en-US" sz="1800" dirty="0">
                <a:solidFill>
                  <a:srgbClr val="404040"/>
                </a:solidFill>
                <a:ea typeface="+mn-lt"/>
                <a:cs typeface="+mn-lt"/>
                <a:hlinkClick r:id="rId2"/>
              </a:rPr>
              <a:t>registrar@law.Harvard</a:t>
            </a:r>
            <a:r>
              <a:rPr lang="en-US" sz="1800" dirty="0">
                <a:hlinkClick r:id="rId2"/>
              </a:rPr>
              <a:t>.edu</a:t>
            </a:r>
            <a:r>
              <a:rPr lang="en-US" sz="1800" dirty="0"/>
              <a:t> </a:t>
            </a:r>
          </a:p>
          <a:p>
            <a:pPr marL="457200" indent="-457200">
              <a:buAutoNum type="arabicPeriod"/>
            </a:pPr>
            <a:r>
              <a:rPr lang="en-US" sz="2400" dirty="0">
                <a:solidFill>
                  <a:srgbClr val="404040"/>
                </a:solidFill>
                <a:ea typeface="+mn-lt"/>
                <a:cs typeface="+mn-lt"/>
              </a:rPr>
              <a:t>The</a:t>
            </a:r>
            <a:r>
              <a:rPr lang="en-US" sz="2400" dirty="0"/>
              <a:t> enrollment </a:t>
            </a:r>
            <a:r>
              <a:rPr lang="en-US" sz="2400" dirty="0">
                <a:hlinkClick r:id="rId3"/>
              </a:rPr>
              <a:t>algorithm</a:t>
            </a:r>
            <a:r>
              <a:rPr lang="en-US" sz="2400" dirty="0"/>
              <a:t> runs.</a:t>
            </a:r>
            <a:endParaRPr lang="en-US" dirty="0"/>
          </a:p>
          <a:p>
            <a:pPr marL="457200" indent="-457200">
              <a:buFont typeface="+mj-lt"/>
              <a:buAutoNum type="arabicPeriod"/>
            </a:pPr>
            <a:r>
              <a:rPr lang="en-US" sz="2400" dirty="0"/>
              <a:t>Results are released in Helios by 5pm on the stated release date for that round.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04800" y="286604"/>
            <a:ext cx="8061960" cy="1450757"/>
          </a:xfrm>
        </p:spPr>
        <p:txBody>
          <a:bodyPr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Now that your preferences are submitted, what’s next?</a:t>
            </a:r>
          </a:p>
        </p:txBody>
      </p:sp>
      <p:pic>
        <p:nvPicPr>
          <p:cNvPr id="4" name="Picture 3" descr="Image result for harvard law school logo">
            <a:extLst>
              <a:ext uri="{FF2B5EF4-FFF2-40B4-BE49-F238E27FC236}">
                <a16:creationId xmlns:a16="http://schemas.microsoft.com/office/drawing/2014/main" id="{58E9D1FA-0F83-4101-942D-04107D2E26A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867400"/>
            <a:ext cx="1143000" cy="41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42920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89D1C84A-03AA-4E9A-873E-A35D4895CD5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10900" b="2665"/>
          <a:stretch/>
        </p:blipFill>
        <p:spPr>
          <a:xfrm>
            <a:off x="1005522" y="1828195"/>
            <a:ext cx="7178675" cy="3901439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3401F38-07CE-4DE1-AC94-4ED4EE4C4D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Viewing your Results and Waitlist Positions</a:t>
            </a:r>
          </a:p>
        </p:txBody>
      </p:sp>
      <p:sp>
        <p:nvSpPr>
          <p:cNvPr id="5" name="Arrow: Left 4">
            <a:extLst>
              <a:ext uri="{FF2B5EF4-FFF2-40B4-BE49-F238E27FC236}">
                <a16:creationId xmlns:a16="http://schemas.microsoft.com/office/drawing/2014/main" id="{F1E8DEAE-CF21-4C54-BCA3-230DB906D955}"/>
              </a:ext>
            </a:extLst>
          </p:cNvPr>
          <p:cNvSpPr/>
          <p:nvPr/>
        </p:nvSpPr>
        <p:spPr>
          <a:xfrm rot="9744450">
            <a:off x="3121901" y="1991476"/>
            <a:ext cx="1427075" cy="7684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Image result for harvard law school logo">
            <a:extLst>
              <a:ext uri="{FF2B5EF4-FFF2-40B4-BE49-F238E27FC236}">
                <a16:creationId xmlns:a16="http://schemas.microsoft.com/office/drawing/2014/main" id="{93572788-D152-432D-AB12-CF5A4282BB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867400"/>
            <a:ext cx="1143000" cy="41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Arrow: Left 7">
            <a:extLst>
              <a:ext uri="{FF2B5EF4-FFF2-40B4-BE49-F238E27FC236}">
                <a16:creationId xmlns:a16="http://schemas.microsoft.com/office/drawing/2014/main" id="{78DFD8BD-57C8-41F9-9A15-1883ADB58AD9}"/>
              </a:ext>
            </a:extLst>
          </p:cNvPr>
          <p:cNvSpPr/>
          <p:nvPr/>
        </p:nvSpPr>
        <p:spPr>
          <a:xfrm rot="790666">
            <a:off x="5479001" y="3110145"/>
            <a:ext cx="1427075" cy="768425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847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200" dirty="0"/>
              <a:t>Add/drop begins once results are released for each round.</a:t>
            </a:r>
          </a:p>
          <a:p>
            <a:pPr lvl="1"/>
            <a:r>
              <a:rPr lang="en-US" sz="2200" dirty="0"/>
              <a:t>Add/drop deadlines:</a:t>
            </a:r>
          </a:p>
          <a:p>
            <a:pPr lvl="2"/>
            <a:r>
              <a:rPr lang="en-US" sz="1800" dirty="0"/>
              <a:t>January Experiential Term: </a:t>
            </a:r>
            <a:r>
              <a:rPr lang="en-US" sz="1800" b="1" dirty="0">
                <a:solidFill>
                  <a:schemeClr val="tx1"/>
                </a:solidFill>
              </a:rPr>
              <a:t>Wednesday December 2</a:t>
            </a:r>
            <a:r>
              <a:rPr lang="en-US" sz="1800" b="1" baseline="30000" dirty="0">
                <a:solidFill>
                  <a:schemeClr val="tx1"/>
                </a:solidFill>
              </a:rPr>
              <a:t>nd</a:t>
            </a:r>
            <a:r>
              <a:rPr lang="en-US" sz="1800" b="1" dirty="0">
                <a:solidFill>
                  <a:schemeClr val="tx1"/>
                </a:solidFill>
              </a:rPr>
              <a:t> at 11:59pm ET. </a:t>
            </a:r>
          </a:p>
          <a:p>
            <a:pPr lvl="2"/>
            <a:r>
              <a:rPr lang="en-US" sz="1800" dirty="0"/>
              <a:t>Spring Upper-level Elective: </a:t>
            </a:r>
            <a:r>
              <a:rPr lang="en-US" sz="1800" b="1" dirty="0">
                <a:solidFill>
                  <a:schemeClr val="tx1"/>
                </a:solidFill>
              </a:rPr>
              <a:t>Friday, January 29</a:t>
            </a:r>
            <a:r>
              <a:rPr lang="en-US" sz="1800" b="1" baseline="30000" dirty="0">
                <a:solidFill>
                  <a:schemeClr val="tx1"/>
                </a:solidFill>
              </a:rPr>
              <a:t>th</a:t>
            </a:r>
            <a:r>
              <a:rPr lang="en-US" sz="1800" b="1" dirty="0">
                <a:solidFill>
                  <a:schemeClr val="tx1"/>
                </a:solidFill>
              </a:rPr>
              <a:t> at 11:59pm ET</a:t>
            </a:r>
            <a:r>
              <a:rPr lang="en-US" sz="1800" b="1" dirty="0"/>
              <a:t>.</a:t>
            </a:r>
          </a:p>
          <a:p>
            <a:r>
              <a:rPr lang="en-US" sz="2200" dirty="0"/>
              <a:t>Waitlist processing: </a:t>
            </a:r>
          </a:p>
          <a:p>
            <a:pPr lvl="1"/>
            <a:r>
              <a:rPr lang="en-US" sz="2200" dirty="0"/>
              <a:t>Waitlists are processed in priority order.</a:t>
            </a:r>
          </a:p>
          <a:p>
            <a:pPr lvl="1"/>
            <a:r>
              <a:rPr lang="en-US" sz="2200" dirty="0"/>
              <a:t>Students have 15-hours</a:t>
            </a:r>
            <a:r>
              <a:rPr lang="en-US" sz="2200" dirty="0">
                <a:solidFill>
                  <a:srgbClr val="FF0000"/>
                </a:solidFill>
              </a:rPr>
              <a:t> </a:t>
            </a:r>
            <a:r>
              <a:rPr lang="en-US" sz="2200" dirty="0"/>
              <a:t>to accept waitlist offers.</a:t>
            </a:r>
          </a:p>
          <a:p>
            <a:pPr lvl="1"/>
            <a:r>
              <a:rPr lang="en-US" sz="2200" dirty="0"/>
              <a:t>Waitlist processing will pause in early December for the fall exam period and will resume after winter break. </a:t>
            </a:r>
          </a:p>
          <a:p>
            <a:r>
              <a:rPr lang="en-US" sz="2200" dirty="0"/>
              <a:t>For more information on add/drop and waitlist processing, please see our </a:t>
            </a:r>
            <a:r>
              <a:rPr lang="en-US" sz="2200" dirty="0">
                <a:hlinkClick r:id="rId2"/>
              </a:rPr>
              <a:t>Course and Clinic Selection Information </a:t>
            </a:r>
            <a:r>
              <a:rPr lang="en-US" sz="2200" dirty="0"/>
              <a:t>page.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/>
              <a:t>Add/Drop &amp; Waitlist Processing:</a:t>
            </a:r>
          </a:p>
        </p:txBody>
      </p:sp>
      <p:pic>
        <p:nvPicPr>
          <p:cNvPr id="4" name="Picture 3" descr="Image result for harvard law school logo">
            <a:extLst>
              <a:ext uri="{FF2B5EF4-FFF2-40B4-BE49-F238E27FC236}">
                <a16:creationId xmlns:a16="http://schemas.microsoft.com/office/drawing/2014/main" id="{FB862C42-45D4-43EB-A3C7-1548913C71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867400"/>
            <a:ext cx="1143000" cy="41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85038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Content Placeholder 1"/>
          <p:cNvSpPr>
            <a:spLocks noGrp="1"/>
          </p:cNvSpPr>
          <p:nvPr>
            <p:ph idx="1"/>
          </p:nvPr>
        </p:nvSpPr>
        <p:spPr>
          <a:xfrm>
            <a:off x="822959" y="1845734"/>
            <a:ext cx="7543801" cy="2573866"/>
          </a:xfrm>
        </p:spPr>
        <p:txBody>
          <a:bodyPr vert="horz" lIns="0" tIns="45720" rIns="0" bIns="45720" rtlCol="0" anchor="t">
            <a:normAutofit/>
          </a:bodyPr>
          <a:lstStyle/>
          <a:p>
            <a:pPr marL="0" indent="0">
              <a:buNone/>
            </a:pPr>
            <a:r>
              <a:rPr lang="en-US" sz="2300" b="1" dirty="0">
                <a:solidFill>
                  <a:schemeClr val="tx1"/>
                </a:solidFill>
              </a:rPr>
              <a:t>For successful course selection: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300" dirty="0">
                <a:solidFill>
                  <a:schemeClr val="tx1"/>
                </a:solidFill>
              </a:rPr>
              <a:t>Note all dates and deadlines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300" dirty="0">
                <a:solidFill>
                  <a:schemeClr val="tx1"/>
                </a:solidFill>
              </a:rPr>
              <a:t>Utilize all available resources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300" dirty="0">
                <a:solidFill>
                  <a:schemeClr val="tx1"/>
                </a:solidFill>
              </a:rPr>
              <a:t>Complete and submit preferences in Helios</a:t>
            </a:r>
          </a:p>
          <a:p>
            <a:pPr>
              <a:buFont typeface="Wingdings" panose="05000000000000000000" pitchFamily="2" charset="2"/>
              <a:buChar char="ü"/>
            </a:pPr>
            <a:r>
              <a:rPr lang="en-US" sz="2300" b="1" dirty="0">
                <a:solidFill>
                  <a:srgbClr val="C00000"/>
                </a:solidFill>
              </a:rPr>
              <a:t>Must always select “Submit” to save changes</a:t>
            </a:r>
          </a:p>
          <a:p>
            <a:pPr marL="0" indent="0">
              <a:buNone/>
            </a:pPr>
            <a:endParaRPr lang="en-US" sz="230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en-US" sz="4400" dirty="0"/>
              <a:t>Course Selection Reminders:</a:t>
            </a:r>
          </a:p>
        </p:txBody>
      </p:sp>
      <p:pic>
        <p:nvPicPr>
          <p:cNvPr id="5" name="Picture 2" descr="Image result for submit logo">
            <a:extLst>
              <a:ext uri="{FF2B5EF4-FFF2-40B4-BE49-F238E27FC236}">
                <a16:creationId xmlns:a16="http://schemas.microsoft.com/office/drawing/2014/main" id="{FE611601-6217-4927-8842-041F13EB993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78380" y="4419600"/>
            <a:ext cx="4892040" cy="15654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Image result for harvard law school logo">
            <a:extLst>
              <a:ext uri="{FF2B5EF4-FFF2-40B4-BE49-F238E27FC236}">
                <a16:creationId xmlns:a16="http://schemas.microsoft.com/office/drawing/2014/main" id="{E481CC4A-D25E-4484-81FC-B09DE2AB951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867400"/>
            <a:ext cx="1143000" cy="41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84378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9728" indent="0" fontAlgn="auto">
              <a:spcAft>
                <a:spcPts val="0"/>
              </a:spcAft>
              <a:buNone/>
              <a:defRPr/>
            </a:pPr>
            <a:r>
              <a:rPr lang="en-US" dirty="0"/>
              <a:t>Read the Frequently Asked Questions for 1L Registration</a:t>
            </a:r>
          </a:p>
          <a:p>
            <a:pPr marL="109728" indent="0" fontAlgn="auto">
              <a:spcAft>
                <a:spcPts val="0"/>
              </a:spcAft>
              <a:buNone/>
              <a:defRPr/>
            </a:pPr>
            <a:r>
              <a:rPr lang="en-US" dirty="0"/>
              <a:t>Contact us at Office of the Registrar </a:t>
            </a:r>
          </a:p>
          <a:p>
            <a:pPr marL="452628" indent="-342900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>
                <a:hlinkClick r:id="rId2"/>
              </a:rPr>
              <a:t>registrar@law.harvard.edu</a:t>
            </a:r>
            <a:r>
              <a:rPr lang="en-US" dirty="0"/>
              <a:t> </a:t>
            </a:r>
          </a:p>
          <a:p>
            <a:pPr marL="452628" indent="-342900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/>
              <a:t>WCC, Suite 4007</a:t>
            </a:r>
          </a:p>
          <a:p>
            <a:pPr marL="452628" indent="-342900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/>
              <a:t>617.495.4612</a:t>
            </a:r>
          </a:p>
          <a:p>
            <a:pPr marL="109728" indent="0" fontAlgn="auto">
              <a:spcAft>
                <a:spcPts val="0"/>
              </a:spcAft>
              <a:buNone/>
              <a:defRPr/>
            </a:pPr>
            <a:r>
              <a:rPr lang="en-US" dirty="0"/>
              <a:t>Madison Faraut, </a:t>
            </a:r>
            <a:r>
              <a:rPr lang="en-US" i="1" dirty="0"/>
              <a:t>Registration &amp; Exams Administrator</a:t>
            </a:r>
          </a:p>
          <a:p>
            <a:pPr marL="452628" indent="-342900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>
                <a:hlinkClick r:id="rId3"/>
              </a:rPr>
              <a:t>mfaraut@law.harvard.edu</a:t>
            </a:r>
            <a:endParaRPr lang="en-US" dirty="0"/>
          </a:p>
          <a:p>
            <a:pPr marL="109728" indent="0" fontAlgn="auto">
              <a:spcAft>
                <a:spcPts val="0"/>
              </a:spcAft>
              <a:buNone/>
              <a:defRPr/>
            </a:pPr>
            <a:r>
              <a:rPr lang="en-US" dirty="0"/>
              <a:t>Caroline McCallum, </a:t>
            </a:r>
            <a:r>
              <a:rPr lang="en-US" i="1" dirty="0"/>
              <a:t>Assistant Registrar of Enrollment Services</a:t>
            </a:r>
          </a:p>
          <a:p>
            <a:pPr marL="452628" indent="-342900">
              <a:spcAft>
                <a:spcPts val="0"/>
              </a:spcAft>
              <a:buFont typeface="Wingdings" panose="05000000000000000000" pitchFamily="2" charset="2"/>
              <a:buChar char="Ø"/>
              <a:defRPr/>
            </a:pPr>
            <a:r>
              <a:rPr lang="en-US" dirty="0">
                <a:hlinkClick r:id="rId4"/>
              </a:rPr>
              <a:t>cmccallum@law.harvard.edu</a:t>
            </a:r>
            <a:endParaRPr lang="en-U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fontAlgn="auto">
              <a:spcAft>
                <a:spcPts val="0"/>
              </a:spcAft>
              <a:defRPr/>
            </a:pPr>
            <a:r>
              <a:rPr lang="en-US"/>
              <a:t>Do you have additional Questions?</a:t>
            </a:r>
          </a:p>
        </p:txBody>
      </p:sp>
      <p:pic>
        <p:nvPicPr>
          <p:cNvPr id="4" name="Picture 3" descr="Image result for harvard law school logo">
            <a:extLst>
              <a:ext uri="{FF2B5EF4-FFF2-40B4-BE49-F238E27FC236}">
                <a16:creationId xmlns:a16="http://schemas.microsoft.com/office/drawing/2014/main" id="{0ED361BA-D993-4AFC-B9F1-0495391222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5867400"/>
            <a:ext cx="1143000" cy="41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20942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Retro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Constantia-Franklin Gothic Book">
      <a:majorFont>
        <a:latin typeface="Constantia" panose="02030602050306030303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1259</TotalTime>
  <Words>896</Words>
  <Application>Microsoft Office PowerPoint</Application>
  <PresentationFormat>On-screen Show (4:3)</PresentationFormat>
  <Paragraphs>101</Paragraphs>
  <Slides>18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3" baseType="lpstr">
      <vt:lpstr>Calibri</vt:lpstr>
      <vt:lpstr>Constantia</vt:lpstr>
      <vt:lpstr>Franklin Gothic Book</vt:lpstr>
      <vt:lpstr>Wingdings</vt:lpstr>
      <vt:lpstr>Retrospect</vt:lpstr>
      <vt:lpstr>1L Course Selection</vt:lpstr>
      <vt:lpstr>Important Dates:</vt:lpstr>
      <vt:lpstr>Course Selection in Helios</vt:lpstr>
      <vt:lpstr>Course Selection in Helios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Degree Requirements </vt:lpstr>
      <vt:lpstr>Course Selection Resources</vt:lpstr>
      <vt:lpstr>1L Spring Upper-level Elective Round</vt:lpstr>
      <vt:lpstr>Now that your preferences are submitted, what’s next?</vt:lpstr>
      <vt:lpstr>Viewing your Results and Waitlist Positions</vt:lpstr>
      <vt:lpstr>Add/Drop &amp; Waitlist Processing:</vt:lpstr>
      <vt:lpstr>Course Selection Reminders:</vt:lpstr>
      <vt:lpstr>Do you have additional Questions?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Helios Demo</dc:title>
  <dc:creator>sfitzgerald</dc:creator>
  <cp:lastModifiedBy>Faraut, Madison</cp:lastModifiedBy>
  <cp:revision>67</cp:revision>
  <cp:lastPrinted>2018-09-28T17:52:35Z</cp:lastPrinted>
  <dcterms:created xsi:type="dcterms:W3CDTF">2015-08-07T14:27:11Z</dcterms:created>
  <dcterms:modified xsi:type="dcterms:W3CDTF">2026-10-06T16:06:19Z</dcterms:modified>
</cp:coreProperties>
</file>