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6" r:id="rId6"/>
    <p:sldId id="260" r:id="rId7"/>
    <p:sldId id="261" r:id="rId8"/>
    <p:sldId id="262" r:id="rId9"/>
    <p:sldId id="263" r:id="rId10"/>
    <p:sldId id="264" r:id="rId11"/>
    <p:sldId id="295" r:id="rId12"/>
    <p:sldId id="265" r:id="rId13"/>
    <p:sldId id="266" r:id="rId14"/>
    <p:sldId id="267" r:id="rId15"/>
    <p:sldId id="268" r:id="rId16"/>
    <p:sldId id="269" r:id="rId17"/>
    <p:sldId id="270" r:id="rId18"/>
    <p:sldId id="271" r:id="rId19"/>
    <p:sldId id="272" r:id="rId20"/>
    <p:sldId id="273" r:id="rId21"/>
    <p:sldId id="274" r:id="rId22"/>
    <p:sldId id="294" r:id="rId23"/>
    <p:sldId id="275"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3"/>
  </p:normalViewPr>
  <p:slideViewPr>
    <p:cSldViewPr>
      <p:cViewPr varScale="1">
        <p:scale>
          <a:sx n="62" d="100"/>
          <a:sy n="62" d="100"/>
        </p:scale>
        <p:origin x="80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Serratore, Laurie" userId="9e59c9ad-9d8e-48cb-83f6-8e7acad36c73" providerId="ADAL" clId="{320C07F1-338B-4A9C-AA37-E8C1D17A06C4}"/>
    <pc:docChg chg="modSld">
      <pc:chgData name="Anderson Serratore, Laurie" userId="9e59c9ad-9d8e-48cb-83f6-8e7acad36c73" providerId="ADAL" clId="{320C07F1-338B-4A9C-AA37-E8C1D17A06C4}" dt="2024-04-10T18:18:48.754" v="46" actId="20577"/>
      <pc:docMkLst>
        <pc:docMk/>
      </pc:docMkLst>
      <pc:sldChg chg="modSp mod">
        <pc:chgData name="Anderson Serratore, Laurie" userId="9e59c9ad-9d8e-48cb-83f6-8e7acad36c73" providerId="ADAL" clId="{320C07F1-338B-4A9C-AA37-E8C1D17A06C4}" dt="2024-04-10T18:18:48.754" v="46" actId="20577"/>
        <pc:sldMkLst>
          <pc:docMk/>
          <pc:sldMk cId="0" sldId="275"/>
        </pc:sldMkLst>
        <pc:spChg chg="mod">
          <ac:chgData name="Anderson Serratore, Laurie" userId="9e59c9ad-9d8e-48cb-83f6-8e7acad36c73" providerId="ADAL" clId="{320C07F1-338B-4A9C-AA37-E8C1D17A06C4}" dt="2024-04-10T18:18:48.754" v="46" actId="20577"/>
          <ac:spMkLst>
            <pc:docMk/>
            <pc:sldMk cId="0" sldId="275"/>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88952" cy="6857999"/>
          </a:xfrm>
          <a:prstGeom prst="rect">
            <a:avLst/>
          </a:prstGeom>
        </p:spPr>
      </p:pic>
      <p:sp>
        <p:nvSpPr>
          <p:cNvPr id="2" name="Holder 2"/>
          <p:cNvSpPr>
            <a:spLocks noGrp="1"/>
          </p:cNvSpPr>
          <p:nvPr>
            <p:ph type="ctrTitle"/>
          </p:nvPr>
        </p:nvSpPr>
        <p:spPr>
          <a:xfrm>
            <a:off x="1494537" y="3673347"/>
            <a:ext cx="9202925" cy="635000"/>
          </a:xfrm>
          <a:prstGeom prst="rect">
            <a:avLst/>
          </a:prstGeom>
        </p:spPr>
        <p:txBody>
          <a:bodyPr wrap="square" lIns="0" tIns="0" rIns="0" bIns="0">
            <a:spAutoFit/>
          </a:bodyPr>
          <a:lstStyle>
            <a:lvl1pPr>
              <a:defRPr sz="4400" b="1" i="0">
                <a:solidFill>
                  <a:schemeClr val="tx1"/>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5570654" y="5539007"/>
            <a:ext cx="1050005" cy="1231900"/>
          </a:xfrm>
          <a:prstGeom prst="rect">
            <a:avLst/>
          </a:prstGeom>
        </p:spPr>
      </p:pic>
      <p:sp>
        <p:nvSpPr>
          <p:cNvPr id="2" name="Holder 2"/>
          <p:cNvSpPr>
            <a:spLocks noGrp="1"/>
          </p:cNvSpPr>
          <p:nvPr>
            <p:ph type="title"/>
          </p:nvPr>
        </p:nvSpPr>
        <p:spPr>
          <a:xfrm>
            <a:off x="1430624" y="269747"/>
            <a:ext cx="9330750" cy="695960"/>
          </a:xfrm>
          <a:prstGeom prst="rect">
            <a:avLst/>
          </a:prstGeom>
        </p:spPr>
        <p:txBody>
          <a:bodyPr wrap="square" lIns="0" tIns="0" rIns="0" bIns="0">
            <a:spAutoFit/>
          </a:bodyPr>
          <a:lstStyle>
            <a:lvl1pPr>
              <a:defRPr sz="4400" b="1" i="0">
                <a:solidFill>
                  <a:schemeClr val="tx1"/>
                </a:solidFill>
                <a:latin typeface="Cambria"/>
                <a:cs typeface="Cambria"/>
              </a:defRPr>
            </a:lvl1pPr>
          </a:lstStyle>
          <a:p>
            <a:endParaRPr/>
          </a:p>
        </p:txBody>
      </p:sp>
      <p:sp>
        <p:nvSpPr>
          <p:cNvPr id="3" name="Holder 3"/>
          <p:cNvSpPr>
            <a:spLocks noGrp="1"/>
          </p:cNvSpPr>
          <p:nvPr>
            <p:ph type="body" idx="1"/>
          </p:nvPr>
        </p:nvSpPr>
        <p:spPr>
          <a:xfrm>
            <a:off x="459738" y="1105915"/>
            <a:ext cx="11145520" cy="432625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licies.fad.harvard.edu/pages/business_expense_reimbursements" TargetMode="External"/><Relationship Id="rId2" Type="http://schemas.openxmlformats.org/officeDocument/2006/relationships/hyperlink" Target="https://policies.fad.harvard.edu/pages/travel-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ternal.procurement.harvard.edu/summary-information#taxexemptstatus" TargetMode="External"/><Relationship Id="rId2" Type="http://schemas.openxmlformats.org/officeDocument/2006/relationships/hyperlink" Target="https://hls.harvard.edu/financial-offi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licies.fad.harvard.edu/files/fad_policies/files/appendix_a_-_human_subjects_decision_tree_final.pdf?m=1502972494" TargetMode="External"/><Relationship Id="rId7" Type="http://schemas.openxmlformats.org/officeDocument/2006/relationships/hyperlink" Target="https://policies.fad.harvard.edu/staff-mobile-phone-policy" TargetMode="External"/><Relationship Id="rId2" Type="http://schemas.openxmlformats.org/officeDocument/2006/relationships/hyperlink" Target="https://policies.fad.harvard.edu/pages/business_expense_reimbursements" TargetMode="External"/><Relationship Id="rId1" Type="http://schemas.openxmlformats.org/officeDocument/2006/relationships/slideLayout" Target="../slideLayouts/slideLayout2.xml"/><Relationship Id="rId6" Type="http://schemas.openxmlformats.org/officeDocument/2006/relationships/hyperlink" Target="https://policies.fad.harvard.edu/responsibilities-purchasers-preparers-and-approvers" TargetMode="External"/><Relationship Id="rId5" Type="http://schemas.openxmlformats.org/officeDocument/2006/relationships/hyperlink" Target="https://policies.fad.harvard.edu/procurement" TargetMode="External"/><Relationship Id="rId4" Type="http://schemas.openxmlformats.org/officeDocument/2006/relationships/hyperlink" Target="https://policies.fad.harvard.edu/pages/independent-contract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3" Type="http://schemas.openxmlformats.org/officeDocument/2006/relationships/slide" Target="slide6.xml"/><Relationship Id="rId7" Type="http://schemas.openxmlformats.org/officeDocument/2006/relationships/slide" Target="slide12.xml"/><Relationship Id="rId12" Type="http://schemas.openxmlformats.org/officeDocument/2006/relationships/slide" Target="slide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7.xml"/><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4000" dirty="0"/>
              <a:t>Harvard</a:t>
            </a:r>
            <a:r>
              <a:rPr sz="4000" spc="-105" dirty="0"/>
              <a:t> </a:t>
            </a:r>
            <a:r>
              <a:rPr sz="4000" dirty="0"/>
              <a:t>Financial</a:t>
            </a:r>
            <a:r>
              <a:rPr sz="4000" spc="-95" dirty="0"/>
              <a:t> </a:t>
            </a:r>
            <a:r>
              <a:rPr sz="4000" dirty="0"/>
              <a:t>Policies</a:t>
            </a:r>
            <a:r>
              <a:rPr sz="4000" spc="-95" dirty="0"/>
              <a:t> </a:t>
            </a:r>
            <a:r>
              <a:rPr sz="4000" spc="-10" dirty="0"/>
              <a:t>Summarized</a:t>
            </a:r>
            <a:endParaRPr sz="4000"/>
          </a:p>
        </p:txBody>
      </p:sp>
      <p:sp>
        <p:nvSpPr>
          <p:cNvPr id="3" name="object 3"/>
          <p:cNvSpPr txBox="1"/>
          <p:nvPr/>
        </p:nvSpPr>
        <p:spPr>
          <a:xfrm>
            <a:off x="5043646" y="5017206"/>
            <a:ext cx="2105025" cy="443865"/>
          </a:xfrm>
          <a:prstGeom prst="rect">
            <a:avLst/>
          </a:prstGeom>
        </p:spPr>
        <p:txBody>
          <a:bodyPr vert="horz" wrap="square" lIns="0" tIns="12065" rIns="0" bIns="0" rtlCol="0">
            <a:spAutoFit/>
          </a:bodyPr>
          <a:lstStyle/>
          <a:p>
            <a:pPr marL="12700">
              <a:lnSpc>
                <a:spcPct val="100000"/>
              </a:lnSpc>
              <a:spcBef>
                <a:spcPts val="95"/>
              </a:spcBef>
            </a:pPr>
            <a:r>
              <a:rPr sz="2750" b="0" dirty="0">
                <a:latin typeface="Calibri Light"/>
                <a:cs typeface="Calibri Light"/>
              </a:rPr>
              <a:t>February</a:t>
            </a:r>
            <a:r>
              <a:rPr sz="2750" b="0" spc="60" dirty="0">
                <a:latin typeface="Calibri Light"/>
                <a:cs typeface="Calibri Light"/>
              </a:rPr>
              <a:t> </a:t>
            </a:r>
            <a:r>
              <a:rPr sz="2750" b="0" spc="-20" dirty="0">
                <a:latin typeface="Calibri Light"/>
                <a:cs typeface="Calibri Light"/>
              </a:rPr>
              <a:t>2023</a:t>
            </a:r>
            <a:endParaRPr sz="2750">
              <a:latin typeface="Calibri Light"/>
              <a:cs typeface="Calibri Light"/>
            </a:endParaRPr>
          </a:p>
        </p:txBody>
      </p:sp>
      <p:grpSp>
        <p:nvGrpSpPr>
          <p:cNvPr id="4" name="object 4"/>
          <p:cNvGrpSpPr/>
          <p:nvPr/>
        </p:nvGrpSpPr>
        <p:grpSpPr>
          <a:xfrm>
            <a:off x="869433" y="190875"/>
            <a:ext cx="10290175" cy="5923280"/>
            <a:chOff x="869433" y="190875"/>
            <a:chExt cx="10290175" cy="5923280"/>
          </a:xfrm>
        </p:grpSpPr>
        <p:sp>
          <p:nvSpPr>
            <p:cNvPr id="5" name="object 5"/>
            <p:cNvSpPr/>
            <p:nvPr/>
          </p:nvSpPr>
          <p:spPr>
            <a:xfrm>
              <a:off x="871368" y="935915"/>
              <a:ext cx="3698875" cy="0"/>
            </a:xfrm>
            <a:custGeom>
              <a:avLst/>
              <a:gdLst/>
              <a:ahLst/>
              <a:cxnLst/>
              <a:rect l="l" t="t" r="r" b="b"/>
              <a:pathLst>
                <a:path w="3698875">
                  <a:moveTo>
                    <a:pt x="0" y="0"/>
                  </a:moveTo>
                  <a:lnTo>
                    <a:pt x="3698743" y="0"/>
                  </a:lnTo>
                </a:path>
              </a:pathLst>
            </a:custGeom>
            <a:ln w="25387">
              <a:solidFill>
                <a:srgbClr val="000000"/>
              </a:solidFill>
            </a:ln>
          </p:spPr>
          <p:txBody>
            <a:bodyPr wrap="square" lIns="0" tIns="0" rIns="0" bIns="0" rtlCol="0"/>
            <a:lstStyle/>
            <a:p>
              <a:endParaRPr/>
            </a:p>
          </p:txBody>
        </p:sp>
        <p:sp>
          <p:nvSpPr>
            <p:cNvPr id="6" name="object 6"/>
            <p:cNvSpPr/>
            <p:nvPr/>
          </p:nvSpPr>
          <p:spPr>
            <a:xfrm>
              <a:off x="7446083" y="935915"/>
              <a:ext cx="3698875" cy="0"/>
            </a:xfrm>
            <a:custGeom>
              <a:avLst/>
              <a:gdLst/>
              <a:ahLst/>
              <a:cxnLst/>
              <a:rect l="l" t="t" r="r" b="b"/>
              <a:pathLst>
                <a:path w="3698875">
                  <a:moveTo>
                    <a:pt x="0" y="0"/>
                  </a:moveTo>
                  <a:lnTo>
                    <a:pt x="3698743" y="0"/>
                  </a:lnTo>
                </a:path>
              </a:pathLst>
            </a:custGeom>
            <a:ln w="25387">
              <a:solidFill>
                <a:srgbClr val="000000"/>
              </a:solidFill>
            </a:ln>
          </p:spPr>
          <p:txBody>
            <a:bodyPr wrap="square" lIns="0" tIns="0" rIns="0" bIns="0" rtlCol="0"/>
            <a:lstStyle/>
            <a:p>
              <a:endParaRPr/>
            </a:p>
          </p:txBody>
        </p:sp>
        <p:sp>
          <p:nvSpPr>
            <p:cNvPr id="7" name="object 7"/>
            <p:cNvSpPr/>
            <p:nvPr/>
          </p:nvSpPr>
          <p:spPr>
            <a:xfrm>
              <a:off x="871368" y="6101378"/>
              <a:ext cx="10270490" cy="0"/>
            </a:xfrm>
            <a:custGeom>
              <a:avLst/>
              <a:gdLst/>
              <a:ahLst/>
              <a:cxnLst/>
              <a:rect l="l" t="t" r="r" b="b"/>
              <a:pathLst>
                <a:path w="10270490">
                  <a:moveTo>
                    <a:pt x="0" y="0"/>
                  </a:moveTo>
                  <a:lnTo>
                    <a:pt x="10270105" y="0"/>
                  </a:lnTo>
                </a:path>
              </a:pathLst>
            </a:custGeom>
            <a:ln w="25387">
              <a:solidFill>
                <a:srgbClr val="000000"/>
              </a:solidFill>
            </a:ln>
          </p:spPr>
          <p:txBody>
            <a:bodyPr wrap="square" lIns="0" tIns="0" rIns="0" bIns="0" rtlCol="0"/>
            <a:lstStyle/>
            <a:p>
              <a:endParaRPr/>
            </a:p>
          </p:txBody>
        </p:sp>
        <p:sp>
          <p:nvSpPr>
            <p:cNvPr id="8" name="object 8"/>
            <p:cNvSpPr/>
            <p:nvPr/>
          </p:nvSpPr>
          <p:spPr>
            <a:xfrm>
              <a:off x="882126" y="938550"/>
              <a:ext cx="0" cy="5163185"/>
            </a:xfrm>
            <a:custGeom>
              <a:avLst/>
              <a:gdLst/>
              <a:ahLst/>
              <a:cxnLst/>
              <a:rect l="l" t="t" r="r" b="b"/>
              <a:pathLst>
                <a:path h="5163185">
                  <a:moveTo>
                    <a:pt x="0" y="5162828"/>
                  </a:moveTo>
                  <a:lnTo>
                    <a:pt x="0" y="0"/>
                  </a:lnTo>
                </a:path>
              </a:pathLst>
            </a:custGeom>
            <a:ln w="25387">
              <a:solidFill>
                <a:srgbClr val="000000"/>
              </a:solidFill>
            </a:ln>
          </p:spPr>
          <p:txBody>
            <a:bodyPr wrap="square" lIns="0" tIns="0" rIns="0" bIns="0" rtlCol="0"/>
            <a:lstStyle/>
            <a:p>
              <a:endParaRPr/>
            </a:p>
          </p:txBody>
        </p:sp>
        <p:sp>
          <p:nvSpPr>
            <p:cNvPr id="9" name="object 9"/>
            <p:cNvSpPr/>
            <p:nvPr/>
          </p:nvSpPr>
          <p:spPr>
            <a:xfrm>
              <a:off x="11146714" y="938549"/>
              <a:ext cx="0" cy="5163185"/>
            </a:xfrm>
            <a:custGeom>
              <a:avLst/>
              <a:gdLst/>
              <a:ahLst/>
              <a:cxnLst/>
              <a:rect l="l" t="t" r="r" b="b"/>
              <a:pathLst>
                <a:path h="5163185">
                  <a:moveTo>
                    <a:pt x="0" y="5162828"/>
                  </a:moveTo>
                  <a:lnTo>
                    <a:pt x="0" y="0"/>
                  </a:lnTo>
                </a:path>
              </a:pathLst>
            </a:custGeom>
            <a:ln w="25387">
              <a:solidFill>
                <a:srgbClr val="000000"/>
              </a:solidFill>
            </a:ln>
          </p:spPr>
          <p:txBody>
            <a:bodyPr wrap="square" lIns="0" tIns="0" rIns="0" bIns="0" rtlCol="0"/>
            <a:lstStyle/>
            <a:p>
              <a:endParaRPr/>
            </a:p>
          </p:txBody>
        </p:sp>
        <p:sp>
          <p:nvSpPr>
            <p:cNvPr id="10" name="object 10"/>
            <p:cNvSpPr/>
            <p:nvPr/>
          </p:nvSpPr>
          <p:spPr>
            <a:xfrm>
              <a:off x="3827476" y="4810461"/>
              <a:ext cx="4243070" cy="0"/>
            </a:xfrm>
            <a:custGeom>
              <a:avLst/>
              <a:gdLst/>
              <a:ahLst/>
              <a:cxnLst/>
              <a:rect l="l" t="t" r="r" b="b"/>
              <a:pathLst>
                <a:path w="4243070">
                  <a:moveTo>
                    <a:pt x="0" y="0"/>
                  </a:moveTo>
                  <a:lnTo>
                    <a:pt x="4242626" y="0"/>
                  </a:lnTo>
                </a:path>
              </a:pathLst>
            </a:custGeom>
            <a:ln w="15866">
              <a:solidFill>
                <a:srgbClr val="000000"/>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4819760" y="217150"/>
              <a:ext cx="2378125" cy="670559"/>
            </a:xfrm>
            <a:prstGeom prst="rect">
              <a:avLst/>
            </a:prstGeom>
          </p:spPr>
        </p:pic>
        <p:sp>
          <p:nvSpPr>
            <p:cNvPr id="12" name="object 12"/>
            <p:cNvSpPr/>
            <p:nvPr/>
          </p:nvSpPr>
          <p:spPr>
            <a:xfrm>
              <a:off x="5029987" y="1309077"/>
              <a:ext cx="1957705" cy="1022350"/>
            </a:xfrm>
            <a:custGeom>
              <a:avLst/>
              <a:gdLst/>
              <a:ahLst/>
              <a:cxnLst/>
              <a:rect l="l" t="t" r="r" b="b"/>
              <a:pathLst>
                <a:path w="1957704" h="1022350">
                  <a:moveTo>
                    <a:pt x="617016" y="460971"/>
                  </a:moveTo>
                  <a:lnTo>
                    <a:pt x="578180" y="421462"/>
                  </a:lnTo>
                  <a:lnTo>
                    <a:pt x="537908" y="383286"/>
                  </a:lnTo>
                  <a:lnTo>
                    <a:pt x="496239" y="346519"/>
                  </a:lnTo>
                  <a:lnTo>
                    <a:pt x="453186" y="311175"/>
                  </a:lnTo>
                  <a:lnTo>
                    <a:pt x="413600" y="281178"/>
                  </a:lnTo>
                  <a:lnTo>
                    <a:pt x="372237" y="252387"/>
                  </a:lnTo>
                  <a:lnTo>
                    <a:pt x="329171" y="224853"/>
                  </a:lnTo>
                  <a:lnTo>
                    <a:pt x="284467" y="198589"/>
                  </a:lnTo>
                  <a:lnTo>
                    <a:pt x="238201" y="173621"/>
                  </a:lnTo>
                  <a:lnTo>
                    <a:pt x="190411" y="149961"/>
                  </a:lnTo>
                  <a:lnTo>
                    <a:pt x="169481" y="183159"/>
                  </a:lnTo>
                  <a:lnTo>
                    <a:pt x="148297" y="219011"/>
                  </a:lnTo>
                  <a:lnTo>
                    <a:pt x="127190" y="257390"/>
                  </a:lnTo>
                  <a:lnTo>
                    <a:pt x="106489" y="298221"/>
                  </a:lnTo>
                  <a:lnTo>
                    <a:pt x="86512" y="341363"/>
                  </a:lnTo>
                  <a:lnTo>
                    <a:pt x="67576" y="386715"/>
                  </a:lnTo>
                  <a:lnTo>
                    <a:pt x="50025" y="434187"/>
                  </a:lnTo>
                  <a:lnTo>
                    <a:pt x="34163" y="483641"/>
                  </a:lnTo>
                  <a:lnTo>
                    <a:pt x="20332" y="535000"/>
                  </a:lnTo>
                  <a:lnTo>
                    <a:pt x="8839" y="588124"/>
                  </a:lnTo>
                  <a:lnTo>
                    <a:pt x="0" y="642924"/>
                  </a:lnTo>
                  <a:lnTo>
                    <a:pt x="48793" y="666229"/>
                  </a:lnTo>
                  <a:lnTo>
                    <a:pt x="95783" y="690968"/>
                  </a:lnTo>
                  <a:lnTo>
                    <a:pt x="140970" y="717143"/>
                  </a:lnTo>
                  <a:lnTo>
                    <a:pt x="184416" y="744804"/>
                  </a:lnTo>
                  <a:lnTo>
                    <a:pt x="226136" y="773963"/>
                  </a:lnTo>
                  <a:lnTo>
                    <a:pt x="266141" y="804633"/>
                  </a:lnTo>
                  <a:lnTo>
                    <a:pt x="304495" y="836853"/>
                  </a:lnTo>
                  <a:lnTo>
                    <a:pt x="341198" y="870635"/>
                  </a:lnTo>
                  <a:lnTo>
                    <a:pt x="376275" y="906005"/>
                  </a:lnTo>
                  <a:lnTo>
                    <a:pt x="409778" y="942987"/>
                  </a:lnTo>
                  <a:lnTo>
                    <a:pt x="441731" y="981595"/>
                  </a:lnTo>
                  <a:lnTo>
                    <a:pt x="472135" y="1021867"/>
                  </a:lnTo>
                  <a:lnTo>
                    <a:pt x="476186" y="973455"/>
                  </a:lnTo>
                  <a:lnTo>
                    <a:pt x="481711" y="925245"/>
                  </a:lnTo>
                  <a:lnTo>
                    <a:pt x="488708" y="877277"/>
                  </a:lnTo>
                  <a:lnTo>
                    <a:pt x="497179" y="829564"/>
                  </a:lnTo>
                  <a:lnTo>
                    <a:pt x="507111" y="782154"/>
                  </a:lnTo>
                  <a:lnTo>
                    <a:pt x="518490" y="735063"/>
                  </a:lnTo>
                  <a:lnTo>
                    <a:pt x="531329" y="688327"/>
                  </a:lnTo>
                  <a:lnTo>
                    <a:pt x="545617" y="641985"/>
                  </a:lnTo>
                  <a:lnTo>
                    <a:pt x="561327" y="596036"/>
                  </a:lnTo>
                  <a:lnTo>
                    <a:pt x="578472" y="550545"/>
                  </a:lnTo>
                  <a:lnTo>
                    <a:pt x="597039" y="505510"/>
                  </a:lnTo>
                  <a:lnTo>
                    <a:pt x="617016" y="460971"/>
                  </a:lnTo>
                  <a:close/>
                </a:path>
                <a:path w="1957704" h="1022350">
                  <a:moveTo>
                    <a:pt x="1305839" y="455574"/>
                  </a:moveTo>
                  <a:lnTo>
                    <a:pt x="1284960" y="413867"/>
                  </a:lnTo>
                  <a:lnTo>
                    <a:pt x="1262786" y="372681"/>
                  </a:lnTo>
                  <a:lnTo>
                    <a:pt x="1239329" y="332054"/>
                  </a:lnTo>
                  <a:lnTo>
                    <a:pt x="1214577" y="292011"/>
                  </a:lnTo>
                  <a:lnTo>
                    <a:pt x="1188542" y="252564"/>
                  </a:lnTo>
                  <a:lnTo>
                    <a:pt x="1154963" y="204851"/>
                  </a:lnTo>
                  <a:lnTo>
                    <a:pt x="1120775" y="159308"/>
                  </a:lnTo>
                  <a:lnTo>
                    <a:pt x="1086015" y="115989"/>
                  </a:lnTo>
                  <a:lnTo>
                    <a:pt x="1050734" y="74968"/>
                  </a:lnTo>
                  <a:lnTo>
                    <a:pt x="1014996" y="36283"/>
                  </a:lnTo>
                  <a:lnTo>
                    <a:pt x="978827" y="0"/>
                  </a:lnTo>
                  <a:lnTo>
                    <a:pt x="942670" y="36283"/>
                  </a:lnTo>
                  <a:lnTo>
                    <a:pt x="906932" y="74968"/>
                  </a:lnTo>
                  <a:lnTo>
                    <a:pt x="871651" y="115989"/>
                  </a:lnTo>
                  <a:lnTo>
                    <a:pt x="836891" y="159308"/>
                  </a:lnTo>
                  <a:lnTo>
                    <a:pt x="802690" y="204851"/>
                  </a:lnTo>
                  <a:lnTo>
                    <a:pt x="769112" y="252564"/>
                  </a:lnTo>
                  <a:lnTo>
                    <a:pt x="743089" y="291998"/>
                  </a:lnTo>
                  <a:lnTo>
                    <a:pt x="718337" y="332054"/>
                  </a:lnTo>
                  <a:lnTo>
                    <a:pt x="694880" y="372681"/>
                  </a:lnTo>
                  <a:lnTo>
                    <a:pt x="672706" y="413854"/>
                  </a:lnTo>
                  <a:lnTo>
                    <a:pt x="651814" y="455561"/>
                  </a:lnTo>
                  <a:lnTo>
                    <a:pt x="685965" y="493699"/>
                  </a:lnTo>
                  <a:lnTo>
                    <a:pt x="718845" y="532879"/>
                  </a:lnTo>
                  <a:lnTo>
                    <a:pt x="750404" y="573062"/>
                  </a:lnTo>
                  <a:lnTo>
                    <a:pt x="780643" y="614222"/>
                  </a:lnTo>
                  <a:lnTo>
                    <a:pt x="809523" y="656310"/>
                  </a:lnTo>
                  <a:lnTo>
                    <a:pt x="837018" y="699300"/>
                  </a:lnTo>
                  <a:lnTo>
                    <a:pt x="863092" y="743153"/>
                  </a:lnTo>
                  <a:lnTo>
                    <a:pt x="887730" y="787819"/>
                  </a:lnTo>
                  <a:lnTo>
                    <a:pt x="910894" y="833285"/>
                  </a:lnTo>
                  <a:lnTo>
                    <a:pt x="932561" y="879500"/>
                  </a:lnTo>
                  <a:lnTo>
                    <a:pt x="952690" y="926439"/>
                  </a:lnTo>
                  <a:lnTo>
                    <a:pt x="978827" y="994803"/>
                  </a:lnTo>
                  <a:lnTo>
                    <a:pt x="991501" y="960475"/>
                  </a:lnTo>
                  <a:lnTo>
                    <a:pt x="1025105" y="879500"/>
                  </a:lnTo>
                  <a:lnTo>
                    <a:pt x="1046772" y="833285"/>
                  </a:lnTo>
                  <a:lnTo>
                    <a:pt x="1069936" y="787831"/>
                  </a:lnTo>
                  <a:lnTo>
                    <a:pt x="1094574" y="743153"/>
                  </a:lnTo>
                  <a:lnTo>
                    <a:pt x="1120648" y="699300"/>
                  </a:lnTo>
                  <a:lnTo>
                    <a:pt x="1148143" y="656323"/>
                  </a:lnTo>
                  <a:lnTo>
                    <a:pt x="1177010" y="614235"/>
                  </a:lnTo>
                  <a:lnTo>
                    <a:pt x="1207249" y="573074"/>
                  </a:lnTo>
                  <a:lnTo>
                    <a:pt x="1238821" y="532892"/>
                  </a:lnTo>
                  <a:lnTo>
                    <a:pt x="1271689" y="493712"/>
                  </a:lnTo>
                  <a:lnTo>
                    <a:pt x="1305839" y="455574"/>
                  </a:lnTo>
                  <a:close/>
                </a:path>
                <a:path w="1957704" h="1022350">
                  <a:moveTo>
                    <a:pt x="1957654" y="642924"/>
                  </a:moveTo>
                  <a:lnTo>
                    <a:pt x="1948827" y="588098"/>
                  </a:lnTo>
                  <a:lnTo>
                    <a:pt x="1937334" y="534936"/>
                  </a:lnTo>
                  <a:lnTo>
                    <a:pt x="1923491" y="483577"/>
                  </a:lnTo>
                  <a:lnTo>
                    <a:pt x="1907641" y="434098"/>
                  </a:lnTo>
                  <a:lnTo>
                    <a:pt x="1890090" y="386638"/>
                  </a:lnTo>
                  <a:lnTo>
                    <a:pt x="1871179" y="341274"/>
                  </a:lnTo>
                  <a:lnTo>
                    <a:pt x="1851202" y="298145"/>
                  </a:lnTo>
                  <a:lnTo>
                    <a:pt x="1830514" y="257327"/>
                  </a:lnTo>
                  <a:lnTo>
                    <a:pt x="1809419" y="218948"/>
                  </a:lnTo>
                  <a:lnTo>
                    <a:pt x="1788248" y="183121"/>
                  </a:lnTo>
                  <a:lnTo>
                    <a:pt x="1767319" y="149936"/>
                  </a:lnTo>
                  <a:lnTo>
                    <a:pt x="1719529" y="173596"/>
                  </a:lnTo>
                  <a:lnTo>
                    <a:pt x="1673237" y="198564"/>
                  </a:lnTo>
                  <a:lnTo>
                    <a:pt x="1628533" y="224840"/>
                  </a:lnTo>
                  <a:lnTo>
                    <a:pt x="1585455" y="252374"/>
                  </a:lnTo>
                  <a:lnTo>
                    <a:pt x="1544078" y="281165"/>
                  </a:lnTo>
                  <a:lnTo>
                    <a:pt x="1504480" y="311188"/>
                  </a:lnTo>
                  <a:lnTo>
                    <a:pt x="1461439" y="346519"/>
                  </a:lnTo>
                  <a:lnTo>
                    <a:pt x="1419758" y="383298"/>
                  </a:lnTo>
                  <a:lnTo>
                    <a:pt x="1379486" y="421462"/>
                  </a:lnTo>
                  <a:lnTo>
                    <a:pt x="1340650" y="460971"/>
                  </a:lnTo>
                  <a:lnTo>
                    <a:pt x="1360627" y="505510"/>
                  </a:lnTo>
                  <a:lnTo>
                    <a:pt x="1379194" y="550545"/>
                  </a:lnTo>
                  <a:lnTo>
                    <a:pt x="1396339" y="596036"/>
                  </a:lnTo>
                  <a:lnTo>
                    <a:pt x="1412062" y="641985"/>
                  </a:lnTo>
                  <a:lnTo>
                    <a:pt x="1426337" y="688340"/>
                  </a:lnTo>
                  <a:lnTo>
                    <a:pt x="1439176" y="735063"/>
                  </a:lnTo>
                  <a:lnTo>
                    <a:pt x="1450568" y="782154"/>
                  </a:lnTo>
                  <a:lnTo>
                    <a:pt x="1460500" y="829564"/>
                  </a:lnTo>
                  <a:lnTo>
                    <a:pt x="1468958" y="877265"/>
                  </a:lnTo>
                  <a:lnTo>
                    <a:pt x="1475968" y="925233"/>
                  </a:lnTo>
                  <a:lnTo>
                    <a:pt x="1481493" y="973442"/>
                  </a:lnTo>
                  <a:lnTo>
                    <a:pt x="1485531" y="1021854"/>
                  </a:lnTo>
                  <a:lnTo>
                    <a:pt x="1515948" y="981583"/>
                  </a:lnTo>
                  <a:lnTo>
                    <a:pt x="1547888" y="942975"/>
                  </a:lnTo>
                  <a:lnTo>
                    <a:pt x="1581391" y="905992"/>
                  </a:lnTo>
                  <a:lnTo>
                    <a:pt x="1616481" y="870623"/>
                  </a:lnTo>
                  <a:lnTo>
                    <a:pt x="1653184" y="836841"/>
                  </a:lnTo>
                  <a:lnTo>
                    <a:pt x="1691525" y="804621"/>
                  </a:lnTo>
                  <a:lnTo>
                    <a:pt x="1731543" y="773950"/>
                  </a:lnTo>
                  <a:lnTo>
                    <a:pt x="1773250" y="744804"/>
                  </a:lnTo>
                  <a:lnTo>
                    <a:pt x="1816696" y="717143"/>
                  </a:lnTo>
                  <a:lnTo>
                    <a:pt x="1861883" y="690956"/>
                  </a:lnTo>
                  <a:lnTo>
                    <a:pt x="1908860" y="666229"/>
                  </a:lnTo>
                  <a:lnTo>
                    <a:pt x="1957654" y="642924"/>
                  </a:lnTo>
                  <a:close/>
                </a:path>
              </a:pathLst>
            </a:custGeom>
            <a:solidFill>
              <a:srgbClr val="B31F2D"/>
            </a:solidFill>
          </p:spPr>
          <p:txBody>
            <a:bodyPr wrap="square" lIns="0" tIns="0" rIns="0" bIns="0" rtlCol="0"/>
            <a:lstStyle/>
            <a:p>
              <a:endParaRPr/>
            </a:p>
          </p:txBody>
        </p:sp>
        <p:sp>
          <p:nvSpPr>
            <p:cNvPr id="13" name="object 13"/>
            <p:cNvSpPr/>
            <p:nvPr/>
          </p:nvSpPr>
          <p:spPr>
            <a:xfrm>
              <a:off x="5527776" y="2398623"/>
              <a:ext cx="962660" cy="617855"/>
            </a:xfrm>
            <a:custGeom>
              <a:avLst/>
              <a:gdLst/>
              <a:ahLst/>
              <a:cxnLst/>
              <a:rect l="l" t="t" r="r" b="b"/>
              <a:pathLst>
                <a:path w="962660" h="617855">
                  <a:moveTo>
                    <a:pt x="177114" y="430784"/>
                  </a:moveTo>
                  <a:lnTo>
                    <a:pt x="160896" y="381190"/>
                  </a:lnTo>
                  <a:lnTo>
                    <a:pt x="144030" y="332625"/>
                  </a:lnTo>
                  <a:lnTo>
                    <a:pt x="126428" y="285127"/>
                  </a:lnTo>
                  <a:lnTo>
                    <a:pt x="107988" y="238696"/>
                  </a:lnTo>
                  <a:lnTo>
                    <a:pt x="88607" y="193344"/>
                  </a:lnTo>
                  <a:lnTo>
                    <a:pt x="68211" y="149072"/>
                  </a:lnTo>
                  <a:lnTo>
                    <a:pt x="46710" y="105905"/>
                  </a:lnTo>
                  <a:lnTo>
                    <a:pt x="24003" y="63842"/>
                  </a:lnTo>
                  <a:lnTo>
                    <a:pt x="0" y="22898"/>
                  </a:lnTo>
                  <a:lnTo>
                    <a:pt x="368" y="78219"/>
                  </a:lnTo>
                  <a:lnTo>
                    <a:pt x="2705" y="133667"/>
                  </a:lnTo>
                  <a:lnTo>
                    <a:pt x="7010" y="189179"/>
                  </a:lnTo>
                  <a:lnTo>
                    <a:pt x="13309" y="244716"/>
                  </a:lnTo>
                  <a:lnTo>
                    <a:pt x="21615" y="300253"/>
                  </a:lnTo>
                  <a:lnTo>
                    <a:pt x="50914" y="326821"/>
                  </a:lnTo>
                  <a:lnTo>
                    <a:pt x="80683" y="352818"/>
                  </a:lnTo>
                  <a:lnTo>
                    <a:pt x="128866" y="392912"/>
                  </a:lnTo>
                  <a:lnTo>
                    <a:pt x="177114" y="430784"/>
                  </a:lnTo>
                  <a:close/>
                </a:path>
                <a:path w="962660" h="617855">
                  <a:moveTo>
                    <a:pt x="543013" y="441896"/>
                  </a:moveTo>
                  <a:lnTo>
                    <a:pt x="542467" y="392137"/>
                  </a:lnTo>
                  <a:lnTo>
                    <a:pt x="540321" y="342430"/>
                  </a:lnTo>
                  <a:lnTo>
                    <a:pt x="536575" y="292823"/>
                  </a:lnTo>
                  <a:lnTo>
                    <a:pt x="531253" y="243370"/>
                  </a:lnTo>
                  <a:lnTo>
                    <a:pt x="524344" y="194119"/>
                  </a:lnTo>
                  <a:lnTo>
                    <a:pt x="515861" y="145110"/>
                  </a:lnTo>
                  <a:lnTo>
                    <a:pt x="505815" y="96393"/>
                  </a:lnTo>
                  <a:lnTo>
                    <a:pt x="494207" y="48006"/>
                  </a:lnTo>
                  <a:lnTo>
                    <a:pt x="481050" y="0"/>
                  </a:lnTo>
                  <a:lnTo>
                    <a:pt x="467880" y="48006"/>
                  </a:lnTo>
                  <a:lnTo>
                    <a:pt x="456272" y="96393"/>
                  </a:lnTo>
                  <a:lnTo>
                    <a:pt x="446227" y="145110"/>
                  </a:lnTo>
                  <a:lnTo>
                    <a:pt x="437743" y="194119"/>
                  </a:lnTo>
                  <a:lnTo>
                    <a:pt x="430834" y="243370"/>
                  </a:lnTo>
                  <a:lnTo>
                    <a:pt x="425513" y="292823"/>
                  </a:lnTo>
                  <a:lnTo>
                    <a:pt x="421767" y="342430"/>
                  </a:lnTo>
                  <a:lnTo>
                    <a:pt x="419620" y="392137"/>
                  </a:lnTo>
                  <a:lnTo>
                    <a:pt x="419074" y="441896"/>
                  </a:lnTo>
                  <a:lnTo>
                    <a:pt x="420128" y="491680"/>
                  </a:lnTo>
                  <a:lnTo>
                    <a:pt x="422808" y="541426"/>
                  </a:lnTo>
                  <a:lnTo>
                    <a:pt x="427101" y="591096"/>
                  </a:lnTo>
                  <a:lnTo>
                    <a:pt x="454101" y="604774"/>
                  </a:lnTo>
                  <a:lnTo>
                    <a:pt x="481050" y="617689"/>
                  </a:lnTo>
                  <a:lnTo>
                    <a:pt x="507987" y="604774"/>
                  </a:lnTo>
                  <a:lnTo>
                    <a:pt x="535000" y="591096"/>
                  </a:lnTo>
                  <a:lnTo>
                    <a:pt x="539280" y="541426"/>
                  </a:lnTo>
                  <a:lnTo>
                    <a:pt x="541959" y="491680"/>
                  </a:lnTo>
                  <a:lnTo>
                    <a:pt x="543013" y="441896"/>
                  </a:lnTo>
                  <a:close/>
                </a:path>
                <a:path w="962660" h="617855">
                  <a:moveTo>
                    <a:pt x="962088" y="22898"/>
                  </a:moveTo>
                  <a:lnTo>
                    <a:pt x="938085" y="63842"/>
                  </a:lnTo>
                  <a:lnTo>
                    <a:pt x="915377" y="105905"/>
                  </a:lnTo>
                  <a:lnTo>
                    <a:pt x="893864" y="149072"/>
                  </a:lnTo>
                  <a:lnTo>
                    <a:pt x="873480" y="193344"/>
                  </a:lnTo>
                  <a:lnTo>
                    <a:pt x="854100" y="238696"/>
                  </a:lnTo>
                  <a:lnTo>
                    <a:pt x="835660" y="285127"/>
                  </a:lnTo>
                  <a:lnTo>
                    <a:pt x="818045" y="332625"/>
                  </a:lnTo>
                  <a:lnTo>
                    <a:pt x="801192" y="381190"/>
                  </a:lnTo>
                  <a:lnTo>
                    <a:pt x="784974" y="430784"/>
                  </a:lnTo>
                  <a:lnTo>
                    <a:pt x="809104" y="412115"/>
                  </a:lnTo>
                  <a:lnTo>
                    <a:pt x="857313" y="373138"/>
                  </a:lnTo>
                  <a:lnTo>
                    <a:pt x="911174" y="326821"/>
                  </a:lnTo>
                  <a:lnTo>
                    <a:pt x="940473" y="300253"/>
                  </a:lnTo>
                  <a:lnTo>
                    <a:pt x="948778" y="244716"/>
                  </a:lnTo>
                  <a:lnTo>
                    <a:pt x="955078" y="189179"/>
                  </a:lnTo>
                  <a:lnTo>
                    <a:pt x="959383" y="133667"/>
                  </a:lnTo>
                  <a:lnTo>
                    <a:pt x="961720" y="78219"/>
                  </a:lnTo>
                  <a:lnTo>
                    <a:pt x="962088" y="22898"/>
                  </a:lnTo>
                  <a:close/>
                </a:path>
              </a:pathLst>
            </a:custGeom>
            <a:solidFill>
              <a:srgbClr val="E71D2E"/>
            </a:solidFill>
          </p:spPr>
          <p:txBody>
            <a:bodyPr wrap="square" lIns="0" tIns="0" rIns="0" bIns="0" rtlCol="0"/>
            <a:lstStyle/>
            <a:p>
              <a:endParaRPr/>
            </a:p>
          </p:txBody>
        </p:sp>
        <p:sp>
          <p:nvSpPr>
            <p:cNvPr id="14" name="object 14"/>
            <p:cNvSpPr/>
            <p:nvPr/>
          </p:nvSpPr>
          <p:spPr>
            <a:xfrm>
              <a:off x="5039182" y="1793074"/>
              <a:ext cx="1939289" cy="1180465"/>
            </a:xfrm>
            <a:custGeom>
              <a:avLst/>
              <a:gdLst/>
              <a:ahLst/>
              <a:cxnLst/>
              <a:rect l="l" t="t" r="r" b="b"/>
              <a:pathLst>
                <a:path w="1939290" h="1180464">
                  <a:moveTo>
                    <a:pt x="475640" y="873163"/>
                  </a:moveTo>
                  <a:lnTo>
                    <a:pt x="469455" y="824979"/>
                  </a:lnTo>
                  <a:lnTo>
                    <a:pt x="464743" y="776782"/>
                  </a:lnTo>
                  <a:lnTo>
                    <a:pt x="461505" y="728637"/>
                  </a:lnTo>
                  <a:lnTo>
                    <a:pt x="459727" y="680542"/>
                  </a:lnTo>
                  <a:lnTo>
                    <a:pt x="459397" y="632536"/>
                  </a:lnTo>
                  <a:lnTo>
                    <a:pt x="460514" y="584644"/>
                  </a:lnTo>
                  <a:lnTo>
                    <a:pt x="432968" y="545401"/>
                  </a:lnTo>
                  <a:lnTo>
                    <a:pt x="403783" y="507352"/>
                  </a:lnTo>
                  <a:lnTo>
                    <a:pt x="372859" y="470509"/>
                  </a:lnTo>
                  <a:lnTo>
                    <a:pt x="340080" y="434886"/>
                  </a:lnTo>
                  <a:lnTo>
                    <a:pt x="305371" y="400494"/>
                  </a:lnTo>
                  <a:lnTo>
                    <a:pt x="268630" y="367347"/>
                  </a:lnTo>
                  <a:lnTo>
                    <a:pt x="229768" y="335457"/>
                  </a:lnTo>
                  <a:lnTo>
                    <a:pt x="188658" y="304825"/>
                  </a:lnTo>
                  <a:lnTo>
                    <a:pt x="145224" y="275475"/>
                  </a:lnTo>
                  <a:lnTo>
                    <a:pt x="99377" y="247396"/>
                  </a:lnTo>
                  <a:lnTo>
                    <a:pt x="50990" y="220637"/>
                  </a:lnTo>
                  <a:lnTo>
                    <a:pt x="0" y="195173"/>
                  </a:lnTo>
                  <a:lnTo>
                    <a:pt x="10223" y="217766"/>
                  </a:lnTo>
                  <a:lnTo>
                    <a:pt x="31826" y="263334"/>
                  </a:lnTo>
                  <a:lnTo>
                    <a:pt x="54533" y="308406"/>
                  </a:lnTo>
                  <a:lnTo>
                    <a:pt x="78295" y="352971"/>
                  </a:lnTo>
                  <a:lnTo>
                    <a:pt x="103124" y="396976"/>
                  </a:lnTo>
                  <a:lnTo>
                    <a:pt x="128968" y="440423"/>
                  </a:lnTo>
                  <a:lnTo>
                    <a:pt x="155829" y="483273"/>
                  </a:lnTo>
                  <a:lnTo>
                    <a:pt x="183680" y="525487"/>
                  </a:lnTo>
                  <a:lnTo>
                    <a:pt x="212496" y="567067"/>
                  </a:lnTo>
                  <a:lnTo>
                    <a:pt x="242277" y="607961"/>
                  </a:lnTo>
                  <a:lnTo>
                    <a:pt x="272973" y="648157"/>
                  </a:lnTo>
                  <a:lnTo>
                    <a:pt x="304596" y="687628"/>
                  </a:lnTo>
                  <a:lnTo>
                    <a:pt x="337096" y="726351"/>
                  </a:lnTo>
                  <a:lnTo>
                    <a:pt x="370471" y="764286"/>
                  </a:lnTo>
                  <a:lnTo>
                    <a:pt x="404710" y="801420"/>
                  </a:lnTo>
                  <a:lnTo>
                    <a:pt x="439762" y="837717"/>
                  </a:lnTo>
                  <a:lnTo>
                    <a:pt x="475640" y="873163"/>
                  </a:lnTo>
                  <a:close/>
                </a:path>
                <a:path w="1939290" h="1180464">
                  <a:moveTo>
                    <a:pt x="954303" y="556107"/>
                  </a:moveTo>
                  <a:lnTo>
                    <a:pt x="936345" y="504482"/>
                  </a:lnTo>
                  <a:lnTo>
                    <a:pt x="916546" y="453478"/>
                  </a:lnTo>
                  <a:lnTo>
                    <a:pt x="897216" y="408381"/>
                  </a:lnTo>
                  <a:lnTo>
                    <a:pt x="876452" y="363969"/>
                  </a:lnTo>
                  <a:lnTo>
                    <a:pt x="854278" y="320268"/>
                  </a:lnTo>
                  <a:lnTo>
                    <a:pt x="830719" y="277291"/>
                  </a:lnTo>
                  <a:lnTo>
                    <a:pt x="805802" y="235089"/>
                  </a:lnTo>
                  <a:lnTo>
                    <a:pt x="779551" y="193700"/>
                  </a:lnTo>
                  <a:lnTo>
                    <a:pt x="751992" y="153149"/>
                  </a:lnTo>
                  <a:lnTo>
                    <a:pt x="723150" y="113461"/>
                  </a:lnTo>
                  <a:lnTo>
                    <a:pt x="693051" y="74688"/>
                  </a:lnTo>
                  <a:lnTo>
                    <a:pt x="661733" y="36855"/>
                  </a:lnTo>
                  <a:lnTo>
                    <a:pt x="629196" y="0"/>
                  </a:lnTo>
                  <a:lnTo>
                    <a:pt x="609104" y="45770"/>
                  </a:lnTo>
                  <a:lnTo>
                    <a:pt x="590550" y="92075"/>
                  </a:lnTo>
                  <a:lnTo>
                    <a:pt x="573506" y="138861"/>
                  </a:lnTo>
                  <a:lnTo>
                    <a:pt x="557999" y="186118"/>
                  </a:lnTo>
                  <a:lnTo>
                    <a:pt x="544029" y="233807"/>
                  </a:lnTo>
                  <a:lnTo>
                    <a:pt x="531609" y="281876"/>
                  </a:lnTo>
                  <a:lnTo>
                    <a:pt x="520738" y="330314"/>
                  </a:lnTo>
                  <a:lnTo>
                    <a:pt x="511429" y="379069"/>
                  </a:lnTo>
                  <a:lnTo>
                    <a:pt x="503682" y="428129"/>
                  </a:lnTo>
                  <a:lnTo>
                    <a:pt x="497509" y="477456"/>
                  </a:lnTo>
                  <a:lnTo>
                    <a:pt x="492925" y="527011"/>
                  </a:lnTo>
                  <a:lnTo>
                    <a:pt x="489927" y="576770"/>
                  </a:lnTo>
                  <a:lnTo>
                    <a:pt x="518274" y="621652"/>
                  </a:lnTo>
                  <a:lnTo>
                    <a:pt x="544537" y="667219"/>
                  </a:lnTo>
                  <a:lnTo>
                    <a:pt x="568833" y="713232"/>
                  </a:lnTo>
                  <a:lnTo>
                    <a:pt x="591261" y="759396"/>
                  </a:lnTo>
                  <a:lnTo>
                    <a:pt x="611949" y="805484"/>
                  </a:lnTo>
                  <a:lnTo>
                    <a:pt x="630974" y="851230"/>
                  </a:lnTo>
                  <a:lnTo>
                    <a:pt x="648474" y="896366"/>
                  </a:lnTo>
                  <a:lnTo>
                    <a:pt x="664552" y="940650"/>
                  </a:lnTo>
                  <a:lnTo>
                    <a:pt x="679323" y="983818"/>
                  </a:lnTo>
                  <a:lnTo>
                    <a:pt x="692886" y="1025626"/>
                  </a:lnTo>
                  <a:lnTo>
                    <a:pt x="705370" y="1065796"/>
                  </a:lnTo>
                  <a:lnTo>
                    <a:pt x="750328" y="1097368"/>
                  </a:lnTo>
                  <a:lnTo>
                    <a:pt x="795248" y="1126959"/>
                  </a:lnTo>
                  <a:lnTo>
                    <a:pt x="840079" y="1154544"/>
                  </a:lnTo>
                  <a:lnTo>
                    <a:pt x="884809" y="1180122"/>
                  </a:lnTo>
                  <a:lnTo>
                    <a:pt x="881189" y="1131557"/>
                  </a:lnTo>
                  <a:lnTo>
                    <a:pt x="879094" y="1082941"/>
                  </a:lnTo>
                  <a:lnTo>
                    <a:pt x="878509" y="1034300"/>
                  </a:lnTo>
                  <a:lnTo>
                    <a:pt x="879411" y="985697"/>
                  </a:lnTo>
                  <a:lnTo>
                    <a:pt x="881824" y="937145"/>
                  </a:lnTo>
                  <a:lnTo>
                    <a:pt x="885723" y="888707"/>
                  </a:lnTo>
                  <a:lnTo>
                    <a:pt x="891108" y="840422"/>
                  </a:lnTo>
                  <a:lnTo>
                    <a:pt x="897978" y="792314"/>
                  </a:lnTo>
                  <a:lnTo>
                    <a:pt x="906322" y="744448"/>
                  </a:lnTo>
                  <a:lnTo>
                    <a:pt x="916127" y="696849"/>
                  </a:lnTo>
                  <a:lnTo>
                    <a:pt x="927392" y="649566"/>
                  </a:lnTo>
                  <a:lnTo>
                    <a:pt x="940130" y="602640"/>
                  </a:lnTo>
                  <a:lnTo>
                    <a:pt x="954303" y="556107"/>
                  </a:lnTo>
                  <a:close/>
                </a:path>
                <a:path w="1939290" h="1180464">
                  <a:moveTo>
                    <a:pt x="1449349" y="576757"/>
                  </a:moveTo>
                  <a:lnTo>
                    <a:pt x="1446352" y="526999"/>
                  </a:lnTo>
                  <a:lnTo>
                    <a:pt x="1441754" y="477456"/>
                  </a:lnTo>
                  <a:lnTo>
                    <a:pt x="1435595" y="428129"/>
                  </a:lnTo>
                  <a:lnTo>
                    <a:pt x="1427848" y="379069"/>
                  </a:lnTo>
                  <a:lnTo>
                    <a:pt x="1418539" y="330301"/>
                  </a:lnTo>
                  <a:lnTo>
                    <a:pt x="1407680" y="281863"/>
                  </a:lnTo>
                  <a:lnTo>
                    <a:pt x="1395247" y="233794"/>
                  </a:lnTo>
                  <a:lnTo>
                    <a:pt x="1381290" y="186118"/>
                  </a:lnTo>
                  <a:lnTo>
                    <a:pt x="1365783" y="138861"/>
                  </a:lnTo>
                  <a:lnTo>
                    <a:pt x="1348740" y="92075"/>
                  </a:lnTo>
                  <a:lnTo>
                    <a:pt x="1330172" y="45770"/>
                  </a:lnTo>
                  <a:lnTo>
                    <a:pt x="1310093" y="0"/>
                  </a:lnTo>
                  <a:lnTo>
                    <a:pt x="1277556" y="36868"/>
                  </a:lnTo>
                  <a:lnTo>
                    <a:pt x="1246225" y="74701"/>
                  </a:lnTo>
                  <a:lnTo>
                    <a:pt x="1216126" y="113474"/>
                  </a:lnTo>
                  <a:lnTo>
                    <a:pt x="1187284" y="153149"/>
                  </a:lnTo>
                  <a:lnTo>
                    <a:pt x="1159725" y="193700"/>
                  </a:lnTo>
                  <a:lnTo>
                    <a:pt x="1133475" y="235089"/>
                  </a:lnTo>
                  <a:lnTo>
                    <a:pt x="1108557" y="277291"/>
                  </a:lnTo>
                  <a:lnTo>
                    <a:pt x="1084999" y="320255"/>
                  </a:lnTo>
                  <a:lnTo>
                    <a:pt x="1062824" y="363969"/>
                  </a:lnTo>
                  <a:lnTo>
                    <a:pt x="1042060" y="408393"/>
                  </a:lnTo>
                  <a:lnTo>
                    <a:pt x="1022743" y="453478"/>
                  </a:lnTo>
                  <a:lnTo>
                    <a:pt x="1002931" y="504482"/>
                  </a:lnTo>
                  <a:lnTo>
                    <a:pt x="984986" y="556107"/>
                  </a:lnTo>
                  <a:lnTo>
                    <a:pt x="999159" y="602640"/>
                  </a:lnTo>
                  <a:lnTo>
                    <a:pt x="1011885" y="649566"/>
                  </a:lnTo>
                  <a:lnTo>
                    <a:pt x="1023150" y="696849"/>
                  </a:lnTo>
                  <a:lnTo>
                    <a:pt x="1032954" y="744448"/>
                  </a:lnTo>
                  <a:lnTo>
                    <a:pt x="1041298" y="792314"/>
                  </a:lnTo>
                  <a:lnTo>
                    <a:pt x="1048169" y="840422"/>
                  </a:lnTo>
                  <a:lnTo>
                    <a:pt x="1053553" y="888707"/>
                  </a:lnTo>
                  <a:lnTo>
                    <a:pt x="1057452" y="937145"/>
                  </a:lnTo>
                  <a:lnTo>
                    <a:pt x="1059865" y="985697"/>
                  </a:lnTo>
                  <a:lnTo>
                    <a:pt x="1060767" y="1034313"/>
                  </a:lnTo>
                  <a:lnTo>
                    <a:pt x="1060183" y="1082941"/>
                  </a:lnTo>
                  <a:lnTo>
                    <a:pt x="1058075" y="1131557"/>
                  </a:lnTo>
                  <a:lnTo>
                    <a:pt x="1054468" y="1180122"/>
                  </a:lnTo>
                  <a:lnTo>
                    <a:pt x="1099197" y="1154544"/>
                  </a:lnTo>
                  <a:lnTo>
                    <a:pt x="1144041" y="1126947"/>
                  </a:lnTo>
                  <a:lnTo>
                    <a:pt x="1188948" y="1097356"/>
                  </a:lnTo>
                  <a:lnTo>
                    <a:pt x="1233919" y="1065784"/>
                  </a:lnTo>
                  <a:lnTo>
                    <a:pt x="1246390" y="1025613"/>
                  </a:lnTo>
                  <a:lnTo>
                    <a:pt x="1259954" y="983818"/>
                  </a:lnTo>
                  <a:lnTo>
                    <a:pt x="1274724" y="940650"/>
                  </a:lnTo>
                  <a:lnTo>
                    <a:pt x="1290802" y="896366"/>
                  </a:lnTo>
                  <a:lnTo>
                    <a:pt x="1308303" y="851217"/>
                  </a:lnTo>
                  <a:lnTo>
                    <a:pt x="1327340" y="805484"/>
                  </a:lnTo>
                  <a:lnTo>
                    <a:pt x="1348016" y="759396"/>
                  </a:lnTo>
                  <a:lnTo>
                    <a:pt x="1370444" y="713219"/>
                  </a:lnTo>
                  <a:lnTo>
                    <a:pt x="1394726" y="667219"/>
                  </a:lnTo>
                  <a:lnTo>
                    <a:pt x="1420990" y="621639"/>
                  </a:lnTo>
                  <a:lnTo>
                    <a:pt x="1449349" y="576757"/>
                  </a:lnTo>
                  <a:close/>
                </a:path>
                <a:path w="1939290" h="1180464">
                  <a:moveTo>
                    <a:pt x="1939290" y="195160"/>
                  </a:moveTo>
                  <a:lnTo>
                    <a:pt x="1888286" y="220624"/>
                  </a:lnTo>
                  <a:lnTo>
                    <a:pt x="1839912" y="247396"/>
                  </a:lnTo>
                  <a:lnTo>
                    <a:pt x="1794052" y="275463"/>
                  </a:lnTo>
                  <a:lnTo>
                    <a:pt x="1750631" y="304825"/>
                  </a:lnTo>
                  <a:lnTo>
                    <a:pt x="1709521" y="335457"/>
                  </a:lnTo>
                  <a:lnTo>
                    <a:pt x="1670646" y="367347"/>
                  </a:lnTo>
                  <a:lnTo>
                    <a:pt x="1633905" y="400494"/>
                  </a:lnTo>
                  <a:lnTo>
                    <a:pt x="1599196" y="434886"/>
                  </a:lnTo>
                  <a:lnTo>
                    <a:pt x="1566430" y="470509"/>
                  </a:lnTo>
                  <a:lnTo>
                    <a:pt x="1535493" y="507352"/>
                  </a:lnTo>
                  <a:lnTo>
                    <a:pt x="1506308" y="545401"/>
                  </a:lnTo>
                  <a:lnTo>
                    <a:pt x="1478762" y="584631"/>
                  </a:lnTo>
                  <a:lnTo>
                    <a:pt x="1479880" y="632523"/>
                  </a:lnTo>
                  <a:lnTo>
                    <a:pt x="1479550" y="680529"/>
                  </a:lnTo>
                  <a:lnTo>
                    <a:pt x="1477772" y="728624"/>
                  </a:lnTo>
                  <a:lnTo>
                    <a:pt x="1474533" y="776782"/>
                  </a:lnTo>
                  <a:lnTo>
                    <a:pt x="1469821" y="824979"/>
                  </a:lnTo>
                  <a:lnTo>
                    <a:pt x="1463636" y="873163"/>
                  </a:lnTo>
                  <a:lnTo>
                    <a:pt x="1499514" y="837730"/>
                  </a:lnTo>
                  <a:lnTo>
                    <a:pt x="1534566" y="801420"/>
                  </a:lnTo>
                  <a:lnTo>
                    <a:pt x="1568805" y="764286"/>
                  </a:lnTo>
                  <a:lnTo>
                    <a:pt x="1602181" y="726351"/>
                  </a:lnTo>
                  <a:lnTo>
                    <a:pt x="1634680" y="687641"/>
                  </a:lnTo>
                  <a:lnTo>
                    <a:pt x="1666303" y="648169"/>
                  </a:lnTo>
                  <a:lnTo>
                    <a:pt x="1696999" y="607961"/>
                  </a:lnTo>
                  <a:lnTo>
                    <a:pt x="1726780" y="567067"/>
                  </a:lnTo>
                  <a:lnTo>
                    <a:pt x="1755597" y="525500"/>
                  </a:lnTo>
                  <a:lnTo>
                    <a:pt x="1783448" y="483273"/>
                  </a:lnTo>
                  <a:lnTo>
                    <a:pt x="1810308" y="440423"/>
                  </a:lnTo>
                  <a:lnTo>
                    <a:pt x="1836153" y="396989"/>
                  </a:lnTo>
                  <a:lnTo>
                    <a:pt x="1860981" y="352971"/>
                  </a:lnTo>
                  <a:lnTo>
                    <a:pt x="1884743" y="308419"/>
                  </a:lnTo>
                  <a:lnTo>
                    <a:pt x="1907438" y="263347"/>
                  </a:lnTo>
                  <a:lnTo>
                    <a:pt x="1929053" y="217766"/>
                  </a:lnTo>
                  <a:lnTo>
                    <a:pt x="1939290" y="195160"/>
                  </a:lnTo>
                  <a:close/>
                </a:path>
              </a:pathLst>
            </a:custGeom>
            <a:solidFill>
              <a:srgbClr val="D11F2B"/>
            </a:solidFill>
          </p:spPr>
          <p:txBody>
            <a:bodyPr wrap="square" lIns="0" tIns="0" rIns="0" bIns="0" rtlCol="0"/>
            <a:lstStyle/>
            <a:p>
              <a:endParaRPr/>
            </a:p>
          </p:txBody>
        </p:sp>
        <p:pic>
          <p:nvPicPr>
            <p:cNvPr id="15" name="object 15"/>
            <p:cNvPicPr/>
            <p:nvPr/>
          </p:nvPicPr>
          <p:blipFill>
            <a:blip r:embed="rId3" cstate="print"/>
            <a:stretch>
              <a:fillRect/>
            </a:stretch>
          </p:blipFill>
          <p:spPr>
            <a:xfrm>
              <a:off x="4790632" y="190875"/>
              <a:ext cx="2436380" cy="28575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722" y="269747"/>
            <a:ext cx="10526395" cy="695960"/>
          </a:xfrm>
          <a:prstGeom prst="rect">
            <a:avLst/>
          </a:prstGeom>
        </p:spPr>
        <p:txBody>
          <a:bodyPr vert="horz" wrap="square" lIns="0" tIns="12700" rIns="0" bIns="0" rtlCol="0">
            <a:spAutoFit/>
          </a:bodyPr>
          <a:lstStyle/>
          <a:p>
            <a:pPr marL="12700">
              <a:lnSpc>
                <a:spcPct val="100000"/>
              </a:lnSpc>
              <a:spcBef>
                <a:spcPts val="100"/>
              </a:spcBef>
            </a:pPr>
            <a:r>
              <a:rPr dirty="0"/>
              <a:t>Disallowed</a:t>
            </a:r>
            <a:r>
              <a:rPr spc="-85" dirty="0"/>
              <a:t> </a:t>
            </a:r>
            <a:r>
              <a:rPr dirty="0"/>
              <a:t>Expenses</a:t>
            </a:r>
            <a:r>
              <a:rPr spc="-75" dirty="0"/>
              <a:t> </a:t>
            </a:r>
            <a:r>
              <a:rPr dirty="0"/>
              <a:t>for</a:t>
            </a:r>
            <a:r>
              <a:rPr spc="-80" dirty="0"/>
              <a:t> </a:t>
            </a:r>
            <a:r>
              <a:rPr spc="-10" dirty="0"/>
              <a:t>Reimbursement</a:t>
            </a:r>
          </a:p>
        </p:txBody>
      </p:sp>
      <p:sp>
        <p:nvSpPr>
          <p:cNvPr id="3" name="object 3"/>
          <p:cNvSpPr txBox="1"/>
          <p:nvPr/>
        </p:nvSpPr>
        <p:spPr>
          <a:xfrm>
            <a:off x="489556" y="888125"/>
            <a:ext cx="11124565" cy="4611370"/>
          </a:xfrm>
          <a:prstGeom prst="rect">
            <a:avLst/>
          </a:prstGeom>
        </p:spPr>
        <p:txBody>
          <a:bodyPr vert="horz" wrap="square" lIns="0" tIns="67945" rIns="0" bIns="0" rtlCol="0">
            <a:spAutoFit/>
          </a:bodyPr>
          <a:lstStyle/>
          <a:p>
            <a:pPr marL="89535" algn="ctr">
              <a:lnSpc>
                <a:spcPct val="100000"/>
              </a:lnSpc>
              <a:spcBef>
                <a:spcPts val="535"/>
              </a:spcBef>
            </a:pPr>
            <a:r>
              <a:rPr sz="2500" b="1" dirty="0">
                <a:latin typeface="Cambria"/>
                <a:cs typeface="Cambria"/>
              </a:rPr>
              <a:t>Page</a:t>
            </a:r>
            <a:r>
              <a:rPr sz="2500" b="1" spc="-30" dirty="0">
                <a:latin typeface="Cambria"/>
                <a:cs typeface="Cambria"/>
              </a:rPr>
              <a:t> </a:t>
            </a:r>
            <a:r>
              <a:rPr sz="2500" b="1" dirty="0">
                <a:latin typeface="Cambria"/>
                <a:cs typeface="Cambria"/>
              </a:rPr>
              <a:t>2</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dirty="0">
              <a:latin typeface="Cambria"/>
              <a:cs typeface="Cambria"/>
            </a:endParaRPr>
          </a:p>
          <a:p>
            <a:pPr marL="240665" indent="-227965">
              <a:lnSpc>
                <a:spcPct val="100000"/>
              </a:lnSpc>
              <a:spcBef>
                <a:spcPts val="320"/>
              </a:spcBef>
              <a:buFont typeface="Arial"/>
              <a:buChar char="•"/>
              <a:tabLst>
                <a:tab pos="240665" algn="l"/>
              </a:tabLst>
            </a:pPr>
            <a:r>
              <a:rPr sz="1800" dirty="0">
                <a:latin typeface="Calibri"/>
                <a:cs typeface="Calibri"/>
              </a:rPr>
              <a:t>Hotel</a:t>
            </a:r>
            <a:r>
              <a:rPr sz="1800" spc="-30" dirty="0">
                <a:latin typeface="Calibri"/>
                <a:cs typeface="Calibri"/>
              </a:rPr>
              <a:t> </a:t>
            </a:r>
            <a:r>
              <a:rPr sz="1800" i="1" dirty="0">
                <a:latin typeface="Calibri"/>
                <a:cs typeface="Calibri"/>
              </a:rPr>
              <a:t>suites</a:t>
            </a:r>
            <a:r>
              <a:rPr sz="1800" i="1" spc="-20" dirty="0">
                <a:latin typeface="Calibri"/>
                <a:cs typeface="Calibri"/>
              </a:rPr>
              <a:t> </a:t>
            </a:r>
            <a:r>
              <a:rPr sz="1800" dirty="0">
                <a:latin typeface="Calibri"/>
                <a:cs typeface="Calibri"/>
              </a:rPr>
              <a:t>have</a:t>
            </a:r>
            <a:r>
              <a:rPr sz="1800" spc="-15" dirty="0">
                <a:latin typeface="Calibri"/>
                <a:cs typeface="Calibri"/>
              </a:rPr>
              <a:t> </a:t>
            </a:r>
            <a:r>
              <a:rPr sz="1800" dirty="0">
                <a:latin typeface="Calibri"/>
                <a:cs typeface="Calibri"/>
              </a:rPr>
              <a:t>only</a:t>
            </a:r>
            <a:r>
              <a:rPr sz="1800" spc="-20" dirty="0">
                <a:latin typeface="Calibri"/>
                <a:cs typeface="Calibri"/>
              </a:rPr>
              <a:t> </a:t>
            </a:r>
            <a:r>
              <a:rPr sz="1800" dirty="0">
                <a:latin typeface="Calibri"/>
                <a:cs typeface="Calibri"/>
              </a:rPr>
              <a:t>been</a:t>
            </a:r>
            <a:r>
              <a:rPr sz="1800" spc="-15" dirty="0">
                <a:latin typeface="Calibri"/>
                <a:cs typeface="Calibri"/>
              </a:rPr>
              <a:t> </a:t>
            </a:r>
            <a:r>
              <a:rPr sz="1800" dirty="0">
                <a:latin typeface="Calibri"/>
                <a:cs typeface="Calibri"/>
              </a:rPr>
              <a:t>allowed</a:t>
            </a:r>
            <a:r>
              <a:rPr sz="1800" spc="-15" dirty="0">
                <a:latin typeface="Calibri"/>
                <a:cs typeface="Calibri"/>
              </a:rPr>
              <a:t> </a:t>
            </a:r>
            <a:r>
              <a:rPr sz="1800" dirty="0">
                <a:latin typeface="Calibri"/>
                <a:cs typeface="Calibri"/>
              </a:rPr>
              <a:t>if</a:t>
            </a:r>
            <a:r>
              <a:rPr sz="1800" spc="-15"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part</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conference</a:t>
            </a:r>
            <a:r>
              <a:rPr sz="1800" spc="-15" dirty="0">
                <a:latin typeface="Calibri"/>
                <a:cs typeface="Calibri"/>
              </a:rPr>
              <a:t> </a:t>
            </a:r>
            <a:r>
              <a:rPr sz="1800" dirty="0">
                <a:latin typeface="Calibri"/>
                <a:cs typeface="Calibri"/>
              </a:rPr>
              <a:t>where</a:t>
            </a:r>
            <a:r>
              <a:rPr sz="1800" spc="-1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additional</a:t>
            </a:r>
            <a:r>
              <a:rPr sz="1800" spc="-20" dirty="0">
                <a:latin typeface="Calibri"/>
                <a:cs typeface="Calibri"/>
              </a:rPr>
              <a:t> </a:t>
            </a:r>
            <a:r>
              <a:rPr sz="1800" dirty="0">
                <a:latin typeface="Calibri"/>
                <a:cs typeface="Calibri"/>
              </a:rPr>
              <a:t>room</a:t>
            </a:r>
            <a:r>
              <a:rPr sz="1800" spc="-20" dirty="0">
                <a:latin typeface="Calibri"/>
                <a:cs typeface="Calibri"/>
              </a:rPr>
              <a:t> </a:t>
            </a:r>
            <a:r>
              <a:rPr sz="1800" dirty="0">
                <a:latin typeface="Calibri"/>
                <a:cs typeface="Calibri"/>
              </a:rPr>
              <a:t>was</a:t>
            </a:r>
            <a:r>
              <a:rPr sz="1800" spc="-20" dirty="0">
                <a:latin typeface="Calibri"/>
                <a:cs typeface="Calibri"/>
              </a:rPr>
              <a:t> </a:t>
            </a:r>
            <a:r>
              <a:rPr sz="1800" dirty="0">
                <a:latin typeface="Calibri"/>
                <a:cs typeface="Calibri"/>
              </a:rPr>
              <a:t>needed</a:t>
            </a:r>
            <a:r>
              <a:rPr sz="1800" spc="-15" dirty="0">
                <a:latin typeface="Calibri"/>
                <a:cs typeface="Calibri"/>
              </a:rPr>
              <a:t> </a:t>
            </a:r>
            <a:r>
              <a:rPr sz="1800" dirty="0">
                <a:latin typeface="Calibri"/>
                <a:cs typeface="Calibri"/>
              </a:rPr>
              <a:t>for</a:t>
            </a:r>
            <a:r>
              <a:rPr sz="1800" spc="-20" dirty="0">
                <a:latin typeface="Calibri"/>
                <a:cs typeface="Calibri"/>
              </a:rPr>
              <a:t> </a:t>
            </a:r>
            <a:r>
              <a:rPr sz="1800" spc="-10" dirty="0">
                <a:latin typeface="Calibri"/>
                <a:cs typeface="Calibri"/>
              </a:rPr>
              <a:t>meetings.</a:t>
            </a:r>
            <a:endParaRPr sz="1800" dirty="0">
              <a:latin typeface="Calibri"/>
              <a:cs typeface="Calibri"/>
            </a:endParaRPr>
          </a:p>
          <a:p>
            <a:pPr marL="697865" marR="27305" lvl="1" indent="-228600">
              <a:lnSpc>
                <a:spcPct val="90000"/>
              </a:lnSpc>
              <a:spcBef>
                <a:spcPts val="455"/>
              </a:spcBef>
              <a:buFont typeface="Arial"/>
              <a:buChar char="•"/>
              <a:tabLst>
                <a:tab pos="697865" algn="l"/>
              </a:tabLst>
            </a:pPr>
            <a:r>
              <a:rPr sz="1800" dirty="0">
                <a:latin typeface="Calibri"/>
                <a:cs typeface="Calibri"/>
              </a:rPr>
              <a:t>Very</a:t>
            </a:r>
            <a:r>
              <a:rPr sz="1800" spc="-40" dirty="0">
                <a:latin typeface="Calibri"/>
                <a:cs typeface="Calibri"/>
              </a:rPr>
              <a:t> </a:t>
            </a:r>
            <a:r>
              <a:rPr sz="1800" dirty="0">
                <a:latin typeface="Calibri"/>
                <a:cs typeface="Calibri"/>
              </a:rPr>
              <a:t>costly</a:t>
            </a:r>
            <a:r>
              <a:rPr sz="1800" spc="-25" dirty="0">
                <a:latin typeface="Calibri"/>
                <a:cs typeface="Calibri"/>
              </a:rPr>
              <a:t> </a:t>
            </a:r>
            <a:r>
              <a:rPr sz="1800" dirty="0">
                <a:latin typeface="Calibri"/>
                <a:cs typeface="Calibri"/>
              </a:rPr>
              <a:t>hotel</a:t>
            </a:r>
            <a:r>
              <a:rPr sz="1800" spc="-20" dirty="0">
                <a:latin typeface="Calibri"/>
                <a:cs typeface="Calibri"/>
              </a:rPr>
              <a:t> </a:t>
            </a:r>
            <a:r>
              <a:rPr sz="1800" dirty="0">
                <a:latin typeface="Calibri"/>
                <a:cs typeface="Calibri"/>
              </a:rPr>
              <a:t>rooms</a:t>
            </a:r>
            <a:r>
              <a:rPr sz="1800" spc="-30" dirty="0">
                <a:latin typeface="Calibri"/>
                <a:cs typeface="Calibri"/>
              </a:rPr>
              <a:t> </a:t>
            </a:r>
            <a:r>
              <a:rPr sz="1800" dirty="0">
                <a:latin typeface="Calibri"/>
                <a:cs typeface="Calibri"/>
              </a:rPr>
              <a:t>have</a:t>
            </a:r>
            <a:r>
              <a:rPr sz="1800" spc="-15" dirty="0">
                <a:latin typeface="Calibri"/>
                <a:cs typeface="Calibri"/>
              </a:rPr>
              <a:t> </a:t>
            </a:r>
            <a:r>
              <a:rPr sz="1800" dirty="0">
                <a:latin typeface="Calibri"/>
                <a:cs typeface="Calibri"/>
              </a:rPr>
              <a:t>very</a:t>
            </a:r>
            <a:r>
              <a:rPr sz="1800" spc="-25" dirty="0">
                <a:latin typeface="Calibri"/>
                <a:cs typeface="Calibri"/>
              </a:rPr>
              <a:t> </a:t>
            </a:r>
            <a:r>
              <a:rPr sz="1800" dirty="0">
                <a:latin typeface="Calibri"/>
                <a:cs typeface="Calibri"/>
              </a:rPr>
              <a:t>rarely</a:t>
            </a:r>
            <a:r>
              <a:rPr sz="1800" spc="-25" dirty="0">
                <a:latin typeface="Calibri"/>
                <a:cs typeface="Calibri"/>
              </a:rPr>
              <a:t> </a:t>
            </a:r>
            <a:r>
              <a:rPr sz="1800" dirty="0">
                <a:latin typeface="Calibri"/>
                <a:cs typeface="Calibri"/>
              </a:rPr>
              <a:t>been</a:t>
            </a:r>
            <a:r>
              <a:rPr sz="1800" spc="-20" dirty="0">
                <a:latin typeface="Calibri"/>
                <a:cs typeface="Calibri"/>
              </a:rPr>
              <a:t> </a:t>
            </a:r>
            <a:r>
              <a:rPr sz="1800" dirty="0">
                <a:latin typeface="Calibri"/>
                <a:cs typeface="Calibri"/>
              </a:rPr>
              <a:t>approved</a:t>
            </a:r>
            <a:r>
              <a:rPr sz="1800" spc="-15"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it</a:t>
            </a:r>
            <a:r>
              <a:rPr sz="1800" spc="-25"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room</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could</a:t>
            </a:r>
            <a:r>
              <a:rPr sz="1800" spc="-20" dirty="0">
                <a:latin typeface="Calibri"/>
                <a:cs typeface="Calibri"/>
              </a:rPr>
              <a:t> </a:t>
            </a:r>
            <a:r>
              <a:rPr sz="1800" dirty="0">
                <a:latin typeface="Calibri"/>
                <a:cs typeface="Calibri"/>
              </a:rPr>
              <a:t>get</a:t>
            </a:r>
            <a:r>
              <a:rPr sz="1800" spc="-25" dirty="0">
                <a:latin typeface="Calibri"/>
                <a:cs typeface="Calibri"/>
              </a:rPr>
              <a:t> </a:t>
            </a:r>
            <a:r>
              <a:rPr sz="1800" dirty="0">
                <a:latin typeface="Calibri"/>
                <a:cs typeface="Calibri"/>
              </a:rPr>
              <a:t>and</a:t>
            </a:r>
            <a:r>
              <a:rPr sz="1800" spc="-15" dirty="0">
                <a:latin typeface="Calibri"/>
                <a:cs typeface="Calibri"/>
              </a:rPr>
              <a:t> </a:t>
            </a:r>
            <a:r>
              <a:rPr sz="1800" spc="-20" dirty="0">
                <a:latin typeface="Calibri"/>
                <a:cs typeface="Calibri"/>
              </a:rPr>
              <a:t>they </a:t>
            </a:r>
            <a:r>
              <a:rPr sz="1800" dirty="0">
                <a:latin typeface="Calibri"/>
                <a:cs typeface="Calibri"/>
              </a:rPr>
              <a:t>document</a:t>
            </a:r>
            <a:r>
              <a:rPr sz="1800" spc="-3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they</a:t>
            </a:r>
            <a:r>
              <a:rPr sz="1800" spc="-25"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attending</a:t>
            </a:r>
            <a:r>
              <a:rPr sz="1800" spc="-1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conference</a:t>
            </a:r>
            <a:r>
              <a:rPr sz="1800" spc="-2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cost</a:t>
            </a:r>
            <a:r>
              <a:rPr sz="1800" spc="-2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travelling</a:t>
            </a:r>
            <a:r>
              <a:rPr sz="1800" spc="-15" dirty="0">
                <a:latin typeface="Calibri"/>
                <a:cs typeface="Calibri"/>
              </a:rPr>
              <a:t> </a:t>
            </a:r>
            <a:r>
              <a:rPr sz="1800" dirty="0">
                <a:latin typeface="Calibri"/>
                <a:cs typeface="Calibri"/>
              </a:rPr>
              <a:t>back</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forth</a:t>
            </a:r>
            <a:r>
              <a:rPr sz="1800" spc="-2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cheaper</a:t>
            </a:r>
            <a:r>
              <a:rPr sz="1800" spc="-20" dirty="0">
                <a:latin typeface="Calibri"/>
                <a:cs typeface="Calibri"/>
              </a:rPr>
              <a:t> </a:t>
            </a:r>
            <a:r>
              <a:rPr sz="1800" spc="-10" dirty="0">
                <a:latin typeface="Calibri"/>
                <a:cs typeface="Calibri"/>
              </a:rPr>
              <a:t>hotel </a:t>
            </a:r>
            <a:r>
              <a:rPr sz="1800" dirty="0">
                <a:latin typeface="Calibri"/>
                <a:cs typeface="Calibri"/>
              </a:rPr>
              <a:t>would</a:t>
            </a:r>
            <a:r>
              <a:rPr sz="1800" spc="-15" dirty="0">
                <a:latin typeface="Calibri"/>
                <a:cs typeface="Calibri"/>
              </a:rPr>
              <a:t> </a:t>
            </a:r>
            <a:r>
              <a:rPr sz="1800" dirty="0">
                <a:latin typeface="Calibri"/>
                <a:cs typeface="Calibri"/>
              </a:rPr>
              <a:t>equal</a:t>
            </a:r>
            <a:r>
              <a:rPr sz="1800" spc="-25"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exceed</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cost</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more</a:t>
            </a:r>
            <a:r>
              <a:rPr sz="1800" spc="-15" dirty="0">
                <a:latin typeface="Calibri"/>
                <a:cs typeface="Calibri"/>
              </a:rPr>
              <a:t> </a:t>
            </a:r>
            <a:r>
              <a:rPr sz="1800" dirty="0">
                <a:latin typeface="Calibri"/>
                <a:cs typeface="Calibri"/>
              </a:rPr>
              <a:t>expensive</a:t>
            </a:r>
            <a:r>
              <a:rPr sz="1800" spc="-10" dirty="0">
                <a:latin typeface="Calibri"/>
                <a:cs typeface="Calibri"/>
              </a:rPr>
              <a:t> lodging.</a:t>
            </a:r>
            <a:endParaRPr sz="1800" dirty="0">
              <a:latin typeface="Calibri"/>
              <a:cs typeface="Calibri"/>
            </a:endParaRPr>
          </a:p>
          <a:p>
            <a:pPr marL="697865" lvl="1" indent="-228600">
              <a:lnSpc>
                <a:spcPct val="100000"/>
              </a:lnSpc>
              <a:spcBef>
                <a:spcPts val="240"/>
              </a:spcBef>
              <a:buFont typeface="Arial"/>
              <a:buChar char="•"/>
              <a:tabLst>
                <a:tab pos="697865" algn="l"/>
              </a:tabLst>
            </a:pPr>
            <a:r>
              <a:rPr sz="1800" dirty="0">
                <a:latin typeface="Calibri"/>
                <a:cs typeface="Calibri"/>
              </a:rPr>
              <a:t>Lodging</a:t>
            </a:r>
            <a:r>
              <a:rPr sz="1800" spc="-25"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made</a:t>
            </a:r>
            <a:r>
              <a:rPr sz="1800" spc="-15"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event</a:t>
            </a:r>
            <a:r>
              <a:rPr sz="1800" spc="-25" dirty="0">
                <a:latin typeface="Calibri"/>
                <a:cs typeface="Calibri"/>
              </a:rPr>
              <a:t> </a:t>
            </a:r>
            <a:r>
              <a:rPr sz="1800" dirty="0">
                <a:latin typeface="Calibri"/>
                <a:cs typeface="Calibri"/>
              </a:rPr>
              <a:t>logistics</a:t>
            </a:r>
            <a:r>
              <a:rPr sz="1800" spc="-30" dirty="0">
                <a:latin typeface="Calibri"/>
                <a:cs typeface="Calibri"/>
              </a:rPr>
              <a:t> </a:t>
            </a:r>
            <a:r>
              <a:rPr sz="1800" dirty="0">
                <a:latin typeface="Calibri"/>
                <a:cs typeface="Calibri"/>
              </a:rPr>
              <a:t>dictate</a:t>
            </a:r>
            <a:r>
              <a:rPr sz="1800" spc="-15" dirty="0">
                <a:latin typeface="Calibri"/>
                <a:cs typeface="Calibri"/>
              </a:rPr>
              <a:t> </a:t>
            </a:r>
            <a:r>
              <a:rPr sz="1800" spc="-25" dirty="0">
                <a:latin typeface="Calibri"/>
                <a:cs typeface="Calibri"/>
              </a:rPr>
              <a:t>it</a:t>
            </a:r>
            <a:endParaRPr sz="1800" dirty="0">
              <a:latin typeface="Calibri"/>
              <a:cs typeface="Calibri"/>
            </a:endParaRPr>
          </a:p>
          <a:p>
            <a:pPr marL="240665" marR="5080" indent="-228600">
              <a:lnSpc>
                <a:spcPct val="90600"/>
              </a:lnSpc>
              <a:spcBef>
                <a:spcPts val="1040"/>
              </a:spcBef>
              <a:buFont typeface="Arial"/>
              <a:buChar char="•"/>
              <a:tabLst>
                <a:tab pos="240665" algn="l"/>
              </a:tabLst>
            </a:pPr>
            <a:r>
              <a:rPr sz="1800" dirty="0">
                <a:latin typeface="Calibri"/>
                <a:cs typeface="Calibri"/>
              </a:rPr>
              <a:t>Very</a:t>
            </a:r>
            <a:r>
              <a:rPr sz="1800" spc="-25" dirty="0">
                <a:latin typeface="Calibri"/>
                <a:cs typeface="Calibri"/>
              </a:rPr>
              <a:t> </a:t>
            </a:r>
            <a:r>
              <a:rPr sz="1800" dirty="0">
                <a:latin typeface="Calibri"/>
                <a:cs typeface="Calibri"/>
              </a:rPr>
              <a:t>high</a:t>
            </a:r>
            <a:r>
              <a:rPr sz="1800" spc="-10" dirty="0">
                <a:latin typeface="Calibri"/>
                <a:cs typeface="Calibri"/>
              </a:rPr>
              <a:t> </a:t>
            </a:r>
            <a:r>
              <a:rPr sz="1800" dirty="0">
                <a:latin typeface="Calibri"/>
                <a:cs typeface="Calibri"/>
              </a:rPr>
              <a:t>gratuities</a:t>
            </a:r>
            <a:r>
              <a:rPr sz="1800" spc="-20" dirty="0">
                <a:latin typeface="Calibri"/>
                <a:cs typeface="Calibri"/>
              </a:rPr>
              <a:t> </a:t>
            </a:r>
            <a:r>
              <a:rPr sz="1800" dirty="0">
                <a:latin typeface="Calibri"/>
                <a:cs typeface="Calibri"/>
              </a:rPr>
              <a:t>(generally</a:t>
            </a:r>
            <a:r>
              <a:rPr sz="1800" spc="-20" dirty="0">
                <a:latin typeface="Calibri"/>
                <a:cs typeface="Calibri"/>
              </a:rPr>
              <a:t> </a:t>
            </a:r>
            <a:r>
              <a:rPr sz="1800" dirty="0">
                <a:latin typeface="Calibri"/>
                <a:cs typeface="Calibri"/>
              </a:rPr>
              <a:t>anything</a:t>
            </a:r>
            <a:r>
              <a:rPr sz="1800" spc="-10" dirty="0">
                <a:latin typeface="Calibri"/>
                <a:cs typeface="Calibri"/>
              </a:rPr>
              <a:t> </a:t>
            </a:r>
            <a:r>
              <a:rPr sz="1800" dirty="0">
                <a:latin typeface="Calibri"/>
                <a:cs typeface="Calibri"/>
              </a:rPr>
              <a:t>over</a:t>
            </a:r>
            <a:r>
              <a:rPr sz="1800" spc="-20" dirty="0">
                <a:latin typeface="Calibri"/>
                <a:cs typeface="Calibri"/>
              </a:rPr>
              <a:t> </a:t>
            </a:r>
            <a:r>
              <a:rPr sz="1800" dirty="0">
                <a:latin typeface="Calibri"/>
                <a:cs typeface="Calibri"/>
              </a:rPr>
              <a:t>25%</a:t>
            </a:r>
            <a:r>
              <a:rPr sz="1800" spc="-20" dirty="0">
                <a:latin typeface="Calibri"/>
                <a:cs typeface="Calibri"/>
              </a:rPr>
              <a:t> </a:t>
            </a:r>
            <a:r>
              <a:rPr sz="1800" dirty="0">
                <a:latin typeface="Calibri"/>
                <a:cs typeface="Calibri"/>
              </a:rPr>
              <a:t>unless</a:t>
            </a:r>
            <a:r>
              <a:rPr sz="1800" spc="-20" dirty="0">
                <a:latin typeface="Calibri"/>
                <a:cs typeface="Calibri"/>
              </a:rPr>
              <a:t> </a:t>
            </a:r>
            <a:r>
              <a:rPr sz="1800" dirty="0">
                <a:latin typeface="Calibri"/>
                <a:cs typeface="Calibri"/>
              </a:rPr>
              <a:t>prior</a:t>
            </a:r>
            <a:r>
              <a:rPr sz="1800" spc="-20" dirty="0">
                <a:latin typeface="Calibri"/>
                <a:cs typeface="Calibri"/>
              </a:rPr>
              <a:t> </a:t>
            </a:r>
            <a:r>
              <a:rPr sz="1800" dirty="0">
                <a:latin typeface="Calibri"/>
                <a:cs typeface="Calibri"/>
              </a:rPr>
              <a:t>permission</a:t>
            </a:r>
            <a:r>
              <a:rPr sz="1800" spc="-10" dirty="0">
                <a:latin typeface="Calibri"/>
                <a:cs typeface="Calibri"/>
              </a:rPr>
              <a:t> </a:t>
            </a:r>
            <a:r>
              <a:rPr sz="1800" dirty="0">
                <a:latin typeface="Calibri"/>
                <a:cs typeface="Calibri"/>
              </a:rPr>
              <a:t>has</a:t>
            </a:r>
            <a:r>
              <a:rPr sz="1800" spc="-20" dirty="0">
                <a:latin typeface="Calibri"/>
                <a:cs typeface="Calibri"/>
              </a:rPr>
              <a:t> </a:t>
            </a:r>
            <a:r>
              <a:rPr sz="1800" dirty="0">
                <a:latin typeface="Calibri"/>
                <a:cs typeface="Calibri"/>
              </a:rPr>
              <a:t>been</a:t>
            </a:r>
            <a:r>
              <a:rPr sz="1800" spc="-15" dirty="0">
                <a:latin typeface="Calibri"/>
                <a:cs typeface="Calibri"/>
              </a:rPr>
              <a:t> </a:t>
            </a:r>
            <a:r>
              <a:rPr sz="1800" dirty="0">
                <a:latin typeface="Calibri"/>
                <a:cs typeface="Calibri"/>
              </a:rPr>
              <a:t>obtained).</a:t>
            </a:r>
            <a:r>
              <a:rPr sz="1800" spc="-2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definition</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a:t>
            </a:r>
            <a:r>
              <a:rPr sz="1800" spc="-15" dirty="0">
                <a:latin typeface="Calibri"/>
                <a:cs typeface="Calibri"/>
              </a:rPr>
              <a:t> </a:t>
            </a:r>
            <a:r>
              <a:rPr sz="1800" spc="-20" dirty="0">
                <a:latin typeface="Calibri"/>
                <a:cs typeface="Calibri"/>
              </a:rPr>
              <a:t>very </a:t>
            </a:r>
            <a:r>
              <a:rPr sz="1800" dirty="0">
                <a:latin typeface="Calibri"/>
                <a:cs typeface="Calibri"/>
              </a:rPr>
              <a:t>high</a:t>
            </a:r>
            <a:r>
              <a:rPr sz="1800" spc="-25" dirty="0">
                <a:latin typeface="Calibri"/>
                <a:cs typeface="Calibri"/>
              </a:rPr>
              <a:t> </a:t>
            </a:r>
            <a:r>
              <a:rPr sz="1800" dirty="0">
                <a:latin typeface="Calibri"/>
                <a:cs typeface="Calibri"/>
              </a:rPr>
              <a:t>gratuity</a:t>
            </a:r>
            <a:r>
              <a:rPr sz="1800" spc="-20" dirty="0">
                <a:latin typeface="Calibri"/>
                <a:cs typeface="Calibri"/>
              </a:rPr>
              <a:t> </a:t>
            </a:r>
            <a:r>
              <a:rPr sz="1800" dirty="0">
                <a:latin typeface="Calibri"/>
                <a:cs typeface="Calibri"/>
              </a:rPr>
              <a:t>is</a:t>
            </a:r>
            <a:r>
              <a:rPr sz="1800" spc="-15" dirty="0">
                <a:latin typeface="Calibri"/>
                <a:cs typeface="Calibri"/>
              </a:rPr>
              <a:t> </a:t>
            </a:r>
            <a:r>
              <a:rPr sz="1800" dirty="0">
                <a:latin typeface="Calibri"/>
                <a:cs typeface="Calibri"/>
              </a:rPr>
              <a:t>left</a:t>
            </a:r>
            <a:r>
              <a:rPr sz="1800" spc="-20" dirty="0">
                <a:latin typeface="Calibri"/>
                <a:cs typeface="Calibri"/>
              </a:rPr>
              <a:t> </a:t>
            </a:r>
            <a:r>
              <a:rPr sz="1800" dirty="0">
                <a:latin typeface="Calibri"/>
                <a:cs typeface="Calibri"/>
              </a:rPr>
              <a:t>up</a:t>
            </a:r>
            <a:r>
              <a:rPr sz="1800" spc="-15"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tubs</a:t>
            </a:r>
            <a:r>
              <a:rPr sz="1800" spc="-20" dirty="0">
                <a:latin typeface="Calibri"/>
                <a:cs typeface="Calibri"/>
              </a:rPr>
              <a:t> </a:t>
            </a:r>
            <a:r>
              <a:rPr sz="1800" dirty="0">
                <a:latin typeface="Calibri"/>
                <a:cs typeface="Calibri"/>
              </a:rPr>
              <a:t>but</a:t>
            </a:r>
            <a:r>
              <a:rPr sz="1800" spc="-15" dirty="0">
                <a:latin typeface="Calibri"/>
                <a:cs typeface="Calibri"/>
              </a:rPr>
              <a:t> </a:t>
            </a:r>
            <a:r>
              <a:rPr sz="1800" dirty="0">
                <a:latin typeface="Calibri"/>
                <a:cs typeface="Calibri"/>
              </a:rPr>
              <a:t>we</a:t>
            </a:r>
            <a:r>
              <a:rPr sz="1800" spc="-15" dirty="0">
                <a:latin typeface="Calibri"/>
                <a:cs typeface="Calibri"/>
              </a:rPr>
              <a:t> </a:t>
            </a:r>
            <a:r>
              <a:rPr sz="1800" dirty="0">
                <a:latin typeface="Calibri"/>
                <a:cs typeface="Calibri"/>
              </a:rPr>
              <a:t>ask</a:t>
            </a:r>
            <a:r>
              <a:rPr sz="1800" spc="-20"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you</a:t>
            </a:r>
            <a:r>
              <a:rPr sz="1800" spc="-15" dirty="0">
                <a:latin typeface="Calibri"/>
                <a:cs typeface="Calibri"/>
              </a:rPr>
              <a:t> </a:t>
            </a:r>
            <a:r>
              <a:rPr sz="1800" dirty="0">
                <a:latin typeface="Calibri"/>
                <a:cs typeface="Calibri"/>
              </a:rPr>
              <a:t>use</a:t>
            </a:r>
            <a:r>
              <a:rPr sz="1800" spc="-10" dirty="0">
                <a:latin typeface="Calibri"/>
                <a:cs typeface="Calibri"/>
              </a:rPr>
              <a:t> </a:t>
            </a:r>
            <a:r>
              <a:rPr sz="1800" dirty="0">
                <a:latin typeface="Calibri"/>
                <a:cs typeface="Calibri"/>
              </a:rPr>
              <a:t>reasonable</a:t>
            </a:r>
            <a:r>
              <a:rPr sz="1800" spc="-15" dirty="0">
                <a:latin typeface="Calibri"/>
                <a:cs typeface="Calibri"/>
              </a:rPr>
              <a:t> </a:t>
            </a:r>
            <a:r>
              <a:rPr sz="1800" dirty="0">
                <a:latin typeface="Calibri"/>
                <a:cs typeface="Calibri"/>
              </a:rPr>
              <a:t>judgement</a:t>
            </a:r>
            <a:r>
              <a:rPr sz="1800" spc="-20"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discretion</a:t>
            </a:r>
            <a:r>
              <a:rPr sz="1800" spc="-15" dirty="0">
                <a:latin typeface="Calibri"/>
                <a:cs typeface="Calibri"/>
              </a:rPr>
              <a:t> </a:t>
            </a:r>
            <a:r>
              <a:rPr sz="1800" dirty="0">
                <a:latin typeface="Calibri"/>
                <a:cs typeface="Calibri"/>
              </a:rPr>
              <a:t>when</a:t>
            </a:r>
            <a:r>
              <a:rPr sz="1800" spc="-10" dirty="0">
                <a:latin typeface="Calibri"/>
                <a:cs typeface="Calibri"/>
              </a:rPr>
              <a:t> tipping someone</a:t>
            </a:r>
            <a:endParaRPr sz="1800" dirty="0">
              <a:latin typeface="Calibri"/>
              <a:cs typeface="Calibri"/>
            </a:endParaRPr>
          </a:p>
          <a:p>
            <a:pPr marL="240665" indent="-227965">
              <a:lnSpc>
                <a:spcPct val="100000"/>
              </a:lnSpc>
              <a:spcBef>
                <a:spcPts val="720"/>
              </a:spcBef>
              <a:buFont typeface="Arial"/>
              <a:buChar char="•"/>
              <a:tabLst>
                <a:tab pos="240665" algn="l"/>
              </a:tabLst>
            </a:pPr>
            <a:r>
              <a:rPr sz="1800" dirty="0">
                <a:latin typeface="Calibri"/>
                <a:cs typeface="Calibri"/>
              </a:rPr>
              <a:t>Political</a:t>
            </a:r>
            <a:r>
              <a:rPr sz="1800" spc="-85" dirty="0">
                <a:latin typeface="Calibri"/>
                <a:cs typeface="Calibri"/>
              </a:rPr>
              <a:t> </a:t>
            </a:r>
            <a:r>
              <a:rPr sz="1800" spc="-10" dirty="0">
                <a:latin typeface="Calibri"/>
                <a:cs typeface="Calibri"/>
              </a:rPr>
              <a:t>contributions</a:t>
            </a:r>
            <a:endParaRPr sz="1800" dirty="0">
              <a:latin typeface="Calibri"/>
              <a:cs typeface="Calibri"/>
            </a:endParaRPr>
          </a:p>
          <a:p>
            <a:pPr marL="240665" marR="320040" indent="-228600">
              <a:lnSpc>
                <a:spcPts val="1920"/>
              </a:lnSpc>
              <a:spcBef>
                <a:spcPts val="1105"/>
              </a:spcBef>
              <a:buFont typeface="Arial"/>
              <a:buChar char="•"/>
              <a:tabLst>
                <a:tab pos="240665" algn="l"/>
              </a:tabLst>
            </a:pPr>
            <a:r>
              <a:rPr sz="1800" dirty="0">
                <a:latin typeface="Calibri"/>
                <a:cs typeface="Calibri"/>
              </a:rPr>
              <a:t>Most</a:t>
            </a:r>
            <a:r>
              <a:rPr sz="1800" spc="-40" dirty="0">
                <a:latin typeface="Calibri"/>
                <a:cs typeface="Calibri"/>
              </a:rPr>
              <a:t> </a:t>
            </a:r>
            <a:r>
              <a:rPr sz="1800" dirty="0">
                <a:latin typeface="Calibri"/>
                <a:cs typeface="Calibri"/>
              </a:rPr>
              <a:t>fines</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penalties,</a:t>
            </a:r>
            <a:r>
              <a:rPr sz="1800" spc="-30" dirty="0">
                <a:latin typeface="Calibri"/>
                <a:cs typeface="Calibri"/>
              </a:rPr>
              <a:t> </a:t>
            </a:r>
            <a:r>
              <a:rPr sz="1800" dirty="0">
                <a:latin typeface="Calibri"/>
                <a:cs typeface="Calibri"/>
              </a:rPr>
              <a:t>except</a:t>
            </a:r>
            <a:r>
              <a:rPr sz="1800" spc="-40" dirty="0">
                <a:latin typeface="Calibri"/>
                <a:cs typeface="Calibri"/>
              </a:rPr>
              <a:t> </a:t>
            </a:r>
            <a:r>
              <a:rPr sz="1800" dirty="0">
                <a:latin typeface="Calibri"/>
                <a:cs typeface="Calibri"/>
              </a:rPr>
              <a:t>cancellations</a:t>
            </a:r>
            <a:r>
              <a:rPr sz="1800" spc="-35" dirty="0">
                <a:latin typeface="Calibri"/>
                <a:cs typeface="Calibri"/>
              </a:rPr>
              <a:t> </a:t>
            </a:r>
            <a:r>
              <a:rPr sz="1800" dirty="0">
                <a:latin typeface="Calibri"/>
                <a:cs typeface="Calibri"/>
              </a:rPr>
              <a:t>directly</a:t>
            </a:r>
            <a:r>
              <a:rPr sz="1800" spc="-35" dirty="0">
                <a:latin typeface="Calibri"/>
                <a:cs typeface="Calibri"/>
              </a:rPr>
              <a:t> </a:t>
            </a:r>
            <a:r>
              <a:rPr sz="1800" dirty="0">
                <a:latin typeface="Calibri"/>
                <a:cs typeface="Calibri"/>
              </a:rPr>
              <a:t>related</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business</a:t>
            </a:r>
            <a:r>
              <a:rPr sz="1800" spc="-40" dirty="0">
                <a:latin typeface="Calibri"/>
                <a:cs typeface="Calibri"/>
              </a:rPr>
              <a:t> </a:t>
            </a:r>
            <a:r>
              <a:rPr sz="1800" dirty="0">
                <a:latin typeface="Calibri"/>
                <a:cs typeface="Calibri"/>
              </a:rPr>
              <a:t>purposes.</a:t>
            </a:r>
            <a:r>
              <a:rPr sz="1800" spc="-35" dirty="0">
                <a:latin typeface="Calibri"/>
                <a:cs typeface="Calibri"/>
              </a:rPr>
              <a:t> </a:t>
            </a:r>
            <a:r>
              <a:rPr sz="1800" dirty="0">
                <a:latin typeface="Calibri"/>
                <a:cs typeface="Calibri"/>
              </a:rPr>
              <a:t>Harvard</a:t>
            </a:r>
            <a:r>
              <a:rPr sz="1800" spc="-30" dirty="0">
                <a:latin typeface="Calibri"/>
                <a:cs typeface="Calibri"/>
              </a:rPr>
              <a:t> </a:t>
            </a:r>
            <a:r>
              <a:rPr sz="1800" dirty="0">
                <a:latin typeface="Calibri"/>
                <a:cs typeface="Calibri"/>
              </a:rPr>
              <a:t>never</a:t>
            </a:r>
            <a:r>
              <a:rPr sz="1800" spc="-35" dirty="0">
                <a:latin typeface="Calibri"/>
                <a:cs typeface="Calibri"/>
              </a:rPr>
              <a:t> </a:t>
            </a:r>
            <a:r>
              <a:rPr sz="1800" dirty="0">
                <a:latin typeface="Calibri"/>
                <a:cs typeface="Calibri"/>
              </a:rPr>
              <a:t>reimburses</a:t>
            </a:r>
            <a:r>
              <a:rPr sz="1800" spc="-35" dirty="0">
                <a:latin typeface="Calibri"/>
                <a:cs typeface="Calibri"/>
              </a:rPr>
              <a:t> </a:t>
            </a:r>
            <a:r>
              <a:rPr sz="1800" spc="-25" dirty="0">
                <a:latin typeface="Calibri"/>
                <a:cs typeface="Calibri"/>
              </a:rPr>
              <a:t>for </a:t>
            </a:r>
            <a:r>
              <a:rPr sz="1800" dirty="0">
                <a:latin typeface="Calibri"/>
                <a:cs typeface="Calibri"/>
              </a:rPr>
              <a:t>parking</a:t>
            </a:r>
            <a:r>
              <a:rPr sz="1800" spc="-35" dirty="0">
                <a:latin typeface="Calibri"/>
                <a:cs typeface="Calibri"/>
              </a:rPr>
              <a:t> </a:t>
            </a:r>
            <a:r>
              <a:rPr sz="1800" dirty="0">
                <a:latin typeface="Calibri"/>
                <a:cs typeface="Calibri"/>
              </a:rPr>
              <a:t>tickets</a:t>
            </a:r>
            <a:r>
              <a:rPr sz="1800" spc="-3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late</a:t>
            </a:r>
            <a:r>
              <a:rPr sz="1800" spc="-30" dirty="0">
                <a:latin typeface="Calibri"/>
                <a:cs typeface="Calibri"/>
              </a:rPr>
              <a:t> </a:t>
            </a:r>
            <a:r>
              <a:rPr sz="1800" spc="-20" dirty="0">
                <a:latin typeface="Calibri"/>
                <a:cs typeface="Calibri"/>
              </a:rPr>
              <a:t>fees</a:t>
            </a:r>
            <a:endParaRPr sz="1800" dirty="0">
              <a:latin typeface="Calibri"/>
              <a:cs typeface="Calibri"/>
            </a:endParaRPr>
          </a:p>
          <a:p>
            <a:pPr marL="12700" marR="478790">
              <a:lnSpc>
                <a:spcPts val="1900"/>
              </a:lnSpc>
              <a:spcBef>
                <a:spcPts val="1095"/>
              </a:spcBef>
            </a:pPr>
            <a:r>
              <a:rPr sz="1800" u="sng" dirty="0">
                <a:uFill>
                  <a:solidFill>
                    <a:srgbClr val="000000"/>
                  </a:solidFill>
                </a:uFill>
                <a:latin typeface="Calibri"/>
                <a:cs typeface="Calibri"/>
              </a:rPr>
              <a:t>Note</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re</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sales</a:t>
            </a:r>
            <a:r>
              <a:rPr sz="1800" u="sng" spc="-25" dirty="0">
                <a:uFill>
                  <a:solidFill>
                    <a:srgbClr val="000000"/>
                  </a:solidFill>
                </a:uFill>
                <a:latin typeface="Calibri"/>
                <a:cs typeface="Calibri"/>
              </a:rPr>
              <a:t> </a:t>
            </a:r>
            <a:r>
              <a:rPr sz="1800" u="sng" dirty="0">
                <a:uFill>
                  <a:solidFill>
                    <a:srgbClr val="000000"/>
                  </a:solidFill>
                </a:uFill>
                <a:latin typeface="Calibri"/>
                <a:cs typeface="Calibri"/>
              </a:rPr>
              <a:t>tax:</a:t>
            </a:r>
            <a:r>
              <a:rPr sz="1800" spc="-20" dirty="0">
                <a:latin typeface="Calibri"/>
                <a:cs typeface="Calibri"/>
              </a:rPr>
              <a:t> </a:t>
            </a:r>
            <a:r>
              <a:rPr sz="1800" dirty="0">
                <a:latin typeface="Calibri"/>
                <a:cs typeface="Calibri"/>
              </a:rPr>
              <a:t>Harvard</a:t>
            </a:r>
            <a:r>
              <a:rPr sz="1800" spc="-20"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exempt</a:t>
            </a:r>
            <a:r>
              <a:rPr sz="1800" spc="-30" dirty="0">
                <a:latin typeface="Calibri"/>
                <a:cs typeface="Calibri"/>
              </a:rPr>
              <a:t> </a:t>
            </a:r>
            <a:r>
              <a:rPr sz="1800" dirty="0">
                <a:latin typeface="Calibri"/>
                <a:cs typeface="Calibri"/>
              </a:rPr>
              <a:t>from</a:t>
            </a:r>
            <a:r>
              <a:rPr sz="1800" spc="-20" dirty="0">
                <a:latin typeface="Calibri"/>
                <a:cs typeface="Calibri"/>
              </a:rPr>
              <a:t> </a:t>
            </a:r>
            <a:r>
              <a:rPr sz="1800" dirty="0">
                <a:latin typeface="Calibri"/>
                <a:cs typeface="Calibri"/>
              </a:rPr>
              <a:t>most</a:t>
            </a:r>
            <a:r>
              <a:rPr sz="1800" spc="-30" dirty="0">
                <a:latin typeface="Calibri"/>
                <a:cs typeface="Calibri"/>
              </a:rPr>
              <a:t> </a:t>
            </a:r>
            <a:r>
              <a:rPr sz="1800" dirty="0">
                <a:latin typeface="Calibri"/>
                <a:cs typeface="Calibri"/>
              </a:rPr>
              <a:t>sales</a:t>
            </a:r>
            <a:r>
              <a:rPr sz="1800" spc="-30" dirty="0">
                <a:latin typeface="Calibri"/>
                <a:cs typeface="Calibri"/>
              </a:rPr>
              <a:t> </a:t>
            </a:r>
            <a:r>
              <a:rPr sz="1800" dirty="0">
                <a:latin typeface="Calibri"/>
                <a:cs typeface="Calibri"/>
              </a:rPr>
              <a:t>tax</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it</a:t>
            </a:r>
            <a:r>
              <a:rPr sz="1800" spc="-3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responsibility</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department</a:t>
            </a:r>
            <a:r>
              <a:rPr sz="1800" spc="-25" dirty="0">
                <a:latin typeface="Calibri"/>
                <a:cs typeface="Calibri"/>
              </a:rPr>
              <a:t> to </a:t>
            </a:r>
            <a:r>
              <a:rPr sz="1800" dirty="0">
                <a:latin typeface="Calibri"/>
                <a:cs typeface="Calibri"/>
              </a:rPr>
              <a:t>ensure</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it</a:t>
            </a:r>
            <a:r>
              <a:rPr sz="1800" spc="-1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paid.</a:t>
            </a:r>
            <a:r>
              <a:rPr sz="1800" spc="-20" dirty="0">
                <a:latin typeface="Calibri"/>
                <a:cs typeface="Calibri"/>
              </a:rPr>
              <a:t> </a:t>
            </a:r>
            <a:r>
              <a:rPr sz="1800" dirty="0">
                <a:latin typeface="Calibri"/>
                <a:cs typeface="Calibri"/>
              </a:rPr>
              <a:t>Online</a:t>
            </a:r>
            <a:r>
              <a:rPr sz="1800" spc="-10" dirty="0">
                <a:latin typeface="Calibri"/>
                <a:cs typeface="Calibri"/>
              </a:rPr>
              <a:t> </a:t>
            </a:r>
            <a:r>
              <a:rPr sz="1800" dirty="0">
                <a:latin typeface="Calibri"/>
                <a:cs typeface="Calibri"/>
              </a:rPr>
              <a:t>accounts</a:t>
            </a:r>
            <a:r>
              <a:rPr sz="1800" spc="-20"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usually</a:t>
            </a:r>
            <a:r>
              <a:rPr sz="1800" spc="-1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set</a:t>
            </a:r>
            <a:r>
              <a:rPr sz="1800" spc="-15" dirty="0">
                <a:latin typeface="Calibri"/>
                <a:cs typeface="Calibri"/>
              </a:rPr>
              <a:t> </a:t>
            </a:r>
            <a:r>
              <a:rPr sz="1800" dirty="0">
                <a:latin typeface="Calibri"/>
                <a:cs typeface="Calibri"/>
              </a:rPr>
              <a:t>up</a:t>
            </a:r>
            <a:r>
              <a:rPr sz="1800" spc="-10" dirty="0">
                <a:latin typeface="Calibri"/>
                <a:cs typeface="Calibri"/>
              </a:rPr>
              <a:t> </a:t>
            </a:r>
            <a:r>
              <a:rPr sz="1800" dirty="0">
                <a:latin typeface="Calibri"/>
                <a:cs typeface="Calibri"/>
              </a:rPr>
              <a:t>with</a:t>
            </a:r>
            <a:r>
              <a:rPr sz="1800" spc="-10" dirty="0">
                <a:latin typeface="Calibri"/>
                <a:cs typeface="Calibri"/>
              </a:rPr>
              <a:t> </a:t>
            </a:r>
            <a:r>
              <a:rPr sz="1800" spc="-35" dirty="0">
                <a:latin typeface="Calibri"/>
                <a:cs typeface="Calibri"/>
              </a:rPr>
              <a:t>tax-</a:t>
            </a:r>
            <a:r>
              <a:rPr sz="1800" dirty="0">
                <a:latin typeface="Calibri"/>
                <a:cs typeface="Calibri"/>
              </a:rPr>
              <a:t>exemption;</a:t>
            </a:r>
            <a:r>
              <a:rPr sz="1800" spc="-5" dirty="0">
                <a:latin typeface="Calibri"/>
                <a:cs typeface="Calibri"/>
              </a:rPr>
              <a:t> </a:t>
            </a:r>
            <a:r>
              <a:rPr sz="1800" dirty="0">
                <a:latin typeface="Calibri"/>
                <a:cs typeface="Calibri"/>
              </a:rPr>
              <a:t>any</a:t>
            </a:r>
            <a:r>
              <a:rPr sz="1800" spc="-20" dirty="0">
                <a:latin typeface="Calibri"/>
                <a:cs typeface="Calibri"/>
              </a:rPr>
              <a:t> </a:t>
            </a:r>
            <a:r>
              <a:rPr sz="1800" spc="-10" dirty="0">
                <a:latin typeface="Calibri"/>
                <a:cs typeface="Calibri"/>
              </a:rPr>
              <a:t>taxes</a:t>
            </a:r>
            <a:r>
              <a:rPr sz="1800" spc="-15" dirty="0">
                <a:latin typeface="Calibri"/>
                <a:cs typeface="Calibri"/>
              </a:rPr>
              <a:t> </a:t>
            </a:r>
            <a:r>
              <a:rPr sz="1800" dirty="0">
                <a:latin typeface="Calibri"/>
                <a:cs typeface="Calibri"/>
              </a:rPr>
              <a:t>paid</a:t>
            </a:r>
            <a:r>
              <a:rPr sz="1800" spc="-10" dirty="0">
                <a:latin typeface="Calibri"/>
                <a:cs typeface="Calibri"/>
              </a:rPr>
              <a:t> </a:t>
            </a:r>
            <a:r>
              <a:rPr sz="1800" dirty="0">
                <a:latin typeface="Calibri"/>
                <a:cs typeface="Calibri"/>
              </a:rPr>
              <a:t>without</a:t>
            </a:r>
            <a:r>
              <a:rPr sz="1800" spc="-15" dirty="0">
                <a:latin typeface="Calibri"/>
                <a:cs typeface="Calibri"/>
              </a:rPr>
              <a:t> </a:t>
            </a:r>
            <a:r>
              <a:rPr sz="1800" spc="-25" dirty="0">
                <a:latin typeface="Calibri"/>
                <a:cs typeface="Calibri"/>
              </a:rPr>
              <a:t>due </a:t>
            </a:r>
            <a:r>
              <a:rPr sz="1800" dirty="0">
                <a:latin typeface="Calibri"/>
                <a:cs typeface="Calibri"/>
              </a:rPr>
              <a:t>diligence</a:t>
            </a:r>
            <a:r>
              <a:rPr sz="1800" spc="-25"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reimbursable</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responsibility</a:t>
            </a:r>
            <a:r>
              <a:rPr sz="1800" spc="-1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individual</a:t>
            </a:r>
            <a:r>
              <a:rPr sz="1800" spc="-15" dirty="0">
                <a:latin typeface="Calibri"/>
                <a:cs typeface="Calibri"/>
              </a:rPr>
              <a:t> </a:t>
            </a:r>
            <a:r>
              <a:rPr sz="1800" dirty="0">
                <a:latin typeface="Calibri"/>
                <a:cs typeface="Calibri"/>
              </a:rPr>
              <a:t>making</a:t>
            </a:r>
            <a:r>
              <a:rPr sz="1800" spc="-15" dirty="0">
                <a:latin typeface="Calibri"/>
                <a:cs typeface="Calibri"/>
              </a:rPr>
              <a:t> </a:t>
            </a:r>
            <a:r>
              <a:rPr sz="1800" dirty="0">
                <a:latin typeface="Calibri"/>
                <a:cs typeface="Calibri"/>
              </a:rPr>
              <a:t>the</a:t>
            </a:r>
            <a:r>
              <a:rPr sz="1800" spc="-10" dirty="0">
                <a:latin typeface="Calibri"/>
                <a:cs typeface="Calibri"/>
              </a:rPr>
              <a:t> purchase</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5"/>
            <a:ext cx="10515600" cy="4304616"/>
          </a:xfrm>
        </p:spPr>
        <p:txBody>
          <a:bodyPr vert="horz" lIns="91440" tIns="45720" rIns="91440" bIns="45720" rtlCol="0" anchor="t">
            <a:norm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order to be reimbursable (and not taxed), travel to campus for remote employees must meet the following 4 criteria:</a:t>
            </a:r>
          </a:p>
          <a:p>
            <a:pPr marL="800100" lvl="1" indent="-342900">
              <a:lnSpc>
                <a:spcPct val="107000"/>
              </a:lnSpc>
              <a:spcBef>
                <a:spcPts val="0"/>
              </a:spcBef>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Employee must be fully remote – hybrid workers are not eligible;  includes employees on third-party payroll (e.g.,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Allsource</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Bef>
                <a:spcPts val="0"/>
              </a:spcBef>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Employee’s residence is 150+ miles each way from campus</a:t>
            </a:r>
          </a:p>
          <a:p>
            <a:pPr marL="800100" lvl="1" indent="-342900">
              <a:lnSpc>
                <a:spcPct val="107000"/>
              </a:lnSpc>
              <a:spcBef>
                <a:spcPts val="0"/>
              </a:spcBef>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Department / business need drives reason for travel</a:t>
            </a:r>
          </a:p>
          <a:p>
            <a:pPr marL="800100" lvl="1" indent="-342900">
              <a:lnSpc>
                <a:spcPct val="107000"/>
              </a:lnSpc>
              <a:spcBef>
                <a:spcPts val="0"/>
              </a:spcBef>
              <a:spcAft>
                <a:spcPts val="80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Travel to campus is infrequent (4-6 times per year)</a:t>
            </a:r>
          </a:p>
          <a:p>
            <a:pPr marL="0" marR="0" indent="0">
              <a:lnSpc>
                <a:spcPct val="107000"/>
              </a:lnSpc>
              <a:spcBef>
                <a:spcPts val="0"/>
              </a:spcBef>
              <a:spcAft>
                <a:spcPts val="800"/>
              </a:spcAft>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Please refer to the Travel as well as Business Expense policies for additional guidance: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https://policies.fad.harvard.edu/pages/travel-0</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https://policies.fad.harvard.edu/pages/business_expense_reimbursements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482C963C-1BF7-33EF-71A0-B06EE5CBFB0C}"/>
              </a:ext>
            </a:extLst>
          </p:cNvPr>
          <p:cNvSpPr>
            <a:spLocks noGrp="1"/>
          </p:cNvSpPr>
          <p:nvPr>
            <p:ph type="title"/>
          </p:nvPr>
        </p:nvSpPr>
        <p:spPr>
          <a:xfrm>
            <a:off x="457200" y="269748"/>
            <a:ext cx="10896600" cy="949458"/>
          </a:xfrm>
        </p:spPr>
        <p:txBody>
          <a:bodyPr/>
          <a:lstStyle/>
          <a:p>
            <a:r>
              <a:rPr lang="en-US" sz="4400" dirty="0">
                <a:cs typeface="Calibri Light"/>
              </a:rPr>
              <a:t>Travel to Campus for Remote Employees</a:t>
            </a:r>
            <a:endParaRPr lang="en-US" dirty="0"/>
          </a:p>
        </p:txBody>
      </p:sp>
      <p:sp>
        <p:nvSpPr>
          <p:cNvPr id="8" name="object 4">
            <a:extLst>
              <a:ext uri="{FF2B5EF4-FFF2-40B4-BE49-F238E27FC236}">
                <a16:creationId xmlns:a16="http://schemas.microsoft.com/office/drawing/2014/main" id="{3F49DD58-90CA-57B0-64D7-9F12842A20D6}"/>
              </a:ext>
            </a:extLst>
          </p:cNvPr>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ABA46B15-D9B4-637E-DDDF-38A4134D8C4B}"/>
              </a:ext>
            </a:extLst>
          </p:cNvPr>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63713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3012" y="269747"/>
            <a:ext cx="1566545" cy="695960"/>
          </a:xfrm>
          <a:prstGeom prst="rect">
            <a:avLst/>
          </a:prstGeom>
        </p:spPr>
        <p:txBody>
          <a:bodyPr vert="horz" wrap="square" lIns="0" tIns="12700" rIns="0" bIns="0" rtlCol="0">
            <a:spAutoFit/>
          </a:bodyPr>
          <a:lstStyle/>
          <a:p>
            <a:pPr marL="12700">
              <a:lnSpc>
                <a:spcPct val="100000"/>
              </a:lnSpc>
              <a:spcBef>
                <a:spcPts val="100"/>
              </a:spcBef>
            </a:pPr>
            <a:r>
              <a:rPr spc="-20" dirty="0"/>
              <a:t>PCard</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26670" rIns="0" bIns="0" rtlCol="0">
            <a:spAutoFit/>
          </a:bodyPr>
          <a:lstStyle/>
          <a:p>
            <a:pPr marL="12700" marR="5080">
              <a:lnSpc>
                <a:spcPts val="2110"/>
              </a:lnSpc>
              <a:spcBef>
                <a:spcPts val="210"/>
              </a:spcBef>
            </a:pPr>
            <a:r>
              <a:rPr dirty="0"/>
              <a:t>Purchasing</a:t>
            </a:r>
            <a:r>
              <a:rPr spc="-30" dirty="0"/>
              <a:t> </a:t>
            </a:r>
            <a:r>
              <a:rPr dirty="0"/>
              <a:t>Cards</a:t>
            </a:r>
            <a:r>
              <a:rPr spc="-30" dirty="0"/>
              <a:t> </a:t>
            </a:r>
            <a:r>
              <a:rPr dirty="0"/>
              <a:t>(PCards)</a:t>
            </a:r>
            <a:r>
              <a:rPr spc="-20" dirty="0"/>
              <a:t> </a:t>
            </a:r>
            <a:r>
              <a:rPr dirty="0"/>
              <a:t>are</a:t>
            </a:r>
            <a:r>
              <a:rPr spc="-25" dirty="0"/>
              <a:t> </a:t>
            </a:r>
            <a:r>
              <a:rPr dirty="0"/>
              <a:t>a</a:t>
            </a:r>
            <a:r>
              <a:rPr spc="-25" dirty="0"/>
              <a:t> </a:t>
            </a:r>
            <a:r>
              <a:rPr dirty="0"/>
              <a:t>convenient</a:t>
            </a:r>
            <a:r>
              <a:rPr spc="-30" dirty="0"/>
              <a:t> </a:t>
            </a:r>
            <a:r>
              <a:rPr dirty="0"/>
              <a:t>way</a:t>
            </a:r>
            <a:r>
              <a:rPr spc="-30" dirty="0"/>
              <a:t> </a:t>
            </a:r>
            <a:r>
              <a:rPr dirty="0"/>
              <a:t>to</a:t>
            </a:r>
            <a:r>
              <a:rPr spc="-25" dirty="0"/>
              <a:t> </a:t>
            </a:r>
            <a:r>
              <a:rPr dirty="0"/>
              <a:t>pay</a:t>
            </a:r>
            <a:r>
              <a:rPr spc="-35" dirty="0"/>
              <a:t> </a:t>
            </a:r>
            <a:r>
              <a:rPr dirty="0"/>
              <a:t>for</a:t>
            </a:r>
            <a:r>
              <a:rPr spc="-30" dirty="0"/>
              <a:t> </a:t>
            </a:r>
            <a:r>
              <a:rPr spc="-25" dirty="0"/>
              <a:t>low-</a:t>
            </a:r>
            <a:r>
              <a:rPr dirty="0"/>
              <a:t>cost,</a:t>
            </a:r>
            <a:r>
              <a:rPr spc="-25" dirty="0"/>
              <a:t> </a:t>
            </a:r>
            <a:r>
              <a:rPr spc="-10" dirty="0"/>
              <a:t>high-</a:t>
            </a:r>
            <a:r>
              <a:rPr dirty="0"/>
              <a:t>volume</a:t>
            </a:r>
            <a:r>
              <a:rPr spc="-20" dirty="0"/>
              <a:t> </a:t>
            </a:r>
            <a:r>
              <a:rPr dirty="0"/>
              <a:t>expenses</a:t>
            </a:r>
            <a:r>
              <a:rPr spc="-30" dirty="0"/>
              <a:t> </a:t>
            </a:r>
            <a:r>
              <a:rPr dirty="0"/>
              <a:t>such</a:t>
            </a:r>
            <a:r>
              <a:rPr spc="-25" dirty="0"/>
              <a:t> </a:t>
            </a:r>
            <a:r>
              <a:rPr dirty="0"/>
              <a:t>as</a:t>
            </a:r>
            <a:r>
              <a:rPr spc="-30" dirty="0"/>
              <a:t> </a:t>
            </a:r>
            <a:r>
              <a:rPr dirty="0"/>
              <a:t>supplies,</a:t>
            </a:r>
            <a:r>
              <a:rPr spc="-25" dirty="0"/>
              <a:t> </a:t>
            </a:r>
            <a:r>
              <a:rPr dirty="0"/>
              <a:t>Fedex,</a:t>
            </a:r>
            <a:r>
              <a:rPr spc="-25" dirty="0"/>
              <a:t> </a:t>
            </a:r>
            <a:r>
              <a:rPr spc="-10" dirty="0"/>
              <a:t>local </a:t>
            </a:r>
            <a:r>
              <a:rPr dirty="0"/>
              <a:t>meals,</a:t>
            </a:r>
            <a:r>
              <a:rPr spc="-10" dirty="0"/>
              <a:t> </a:t>
            </a:r>
            <a:r>
              <a:rPr spc="-20" dirty="0"/>
              <a:t>etc.</a:t>
            </a:r>
          </a:p>
          <a:p>
            <a:pPr marL="241300" marR="553085" indent="-228600">
              <a:lnSpc>
                <a:spcPct val="78900"/>
              </a:lnSpc>
              <a:spcBef>
                <a:spcPts val="1235"/>
              </a:spcBef>
              <a:buFont typeface="Arial"/>
              <a:buChar char="•"/>
              <a:tabLst>
                <a:tab pos="241300" algn="l"/>
              </a:tabLst>
            </a:pPr>
            <a:r>
              <a:rPr dirty="0"/>
              <a:t>$2,500</a:t>
            </a:r>
            <a:r>
              <a:rPr spc="-35" dirty="0"/>
              <a:t> </a:t>
            </a:r>
            <a:r>
              <a:rPr dirty="0"/>
              <a:t>per</a:t>
            </a:r>
            <a:r>
              <a:rPr spc="-30" dirty="0"/>
              <a:t> </a:t>
            </a:r>
            <a:r>
              <a:rPr dirty="0"/>
              <a:t>transaction</a:t>
            </a:r>
            <a:r>
              <a:rPr spc="-20" dirty="0"/>
              <a:t> </a:t>
            </a:r>
            <a:r>
              <a:rPr dirty="0"/>
              <a:t>limit;</a:t>
            </a:r>
            <a:r>
              <a:rPr spc="-20" dirty="0"/>
              <a:t> </a:t>
            </a:r>
            <a:r>
              <a:rPr dirty="0"/>
              <a:t>$10,000</a:t>
            </a:r>
            <a:r>
              <a:rPr spc="-20" dirty="0"/>
              <a:t> </a:t>
            </a:r>
            <a:r>
              <a:rPr dirty="0"/>
              <a:t>per</a:t>
            </a:r>
            <a:r>
              <a:rPr spc="-30" dirty="0"/>
              <a:t> </a:t>
            </a:r>
            <a:r>
              <a:rPr dirty="0"/>
              <a:t>month;</a:t>
            </a:r>
            <a:r>
              <a:rPr spc="-20" dirty="0"/>
              <a:t> </a:t>
            </a:r>
            <a:r>
              <a:rPr b="1" dirty="0">
                <a:latin typeface="Calibri"/>
                <a:cs typeface="Calibri"/>
              </a:rPr>
              <a:t>Charge</a:t>
            </a:r>
            <a:r>
              <a:rPr b="1" spc="-30" dirty="0">
                <a:latin typeface="Calibri"/>
                <a:cs typeface="Calibri"/>
              </a:rPr>
              <a:t> </a:t>
            </a:r>
            <a:r>
              <a:rPr b="1" dirty="0">
                <a:latin typeface="Calibri"/>
                <a:cs typeface="Calibri"/>
              </a:rPr>
              <a:t>splitting</a:t>
            </a:r>
            <a:r>
              <a:rPr b="1" spc="-30" dirty="0">
                <a:latin typeface="Calibri"/>
                <a:cs typeface="Calibri"/>
              </a:rPr>
              <a:t> </a:t>
            </a:r>
            <a:r>
              <a:rPr b="1" dirty="0">
                <a:latin typeface="Calibri"/>
                <a:cs typeface="Calibri"/>
              </a:rPr>
              <a:t>to</a:t>
            </a:r>
            <a:r>
              <a:rPr b="1" spc="-35" dirty="0">
                <a:latin typeface="Calibri"/>
                <a:cs typeface="Calibri"/>
              </a:rPr>
              <a:t> </a:t>
            </a:r>
            <a:r>
              <a:rPr b="1" dirty="0">
                <a:latin typeface="Calibri"/>
                <a:cs typeface="Calibri"/>
              </a:rPr>
              <a:t>avoid</a:t>
            </a:r>
            <a:r>
              <a:rPr b="1" spc="-25" dirty="0">
                <a:latin typeface="Calibri"/>
                <a:cs typeface="Calibri"/>
              </a:rPr>
              <a:t> </a:t>
            </a:r>
            <a:r>
              <a:rPr b="1" dirty="0">
                <a:latin typeface="Calibri"/>
                <a:cs typeface="Calibri"/>
              </a:rPr>
              <a:t>the</a:t>
            </a:r>
            <a:r>
              <a:rPr b="1" spc="-35" dirty="0">
                <a:latin typeface="Calibri"/>
                <a:cs typeface="Calibri"/>
              </a:rPr>
              <a:t> </a:t>
            </a:r>
            <a:r>
              <a:rPr b="1" dirty="0">
                <a:latin typeface="Calibri"/>
                <a:cs typeface="Calibri"/>
              </a:rPr>
              <a:t>single</a:t>
            </a:r>
            <a:r>
              <a:rPr b="1" spc="-30" dirty="0">
                <a:latin typeface="Calibri"/>
                <a:cs typeface="Calibri"/>
              </a:rPr>
              <a:t> </a:t>
            </a:r>
            <a:r>
              <a:rPr b="1" dirty="0">
                <a:latin typeface="Calibri"/>
                <a:cs typeface="Calibri"/>
              </a:rPr>
              <a:t>transaction</a:t>
            </a:r>
            <a:r>
              <a:rPr b="1" spc="-30" dirty="0">
                <a:latin typeface="Calibri"/>
                <a:cs typeface="Calibri"/>
              </a:rPr>
              <a:t> </a:t>
            </a:r>
            <a:r>
              <a:rPr b="1" dirty="0">
                <a:latin typeface="Calibri"/>
                <a:cs typeface="Calibri"/>
              </a:rPr>
              <a:t>limit</a:t>
            </a:r>
            <a:r>
              <a:rPr b="1" spc="-25" dirty="0">
                <a:latin typeface="Calibri"/>
                <a:cs typeface="Calibri"/>
              </a:rPr>
              <a:t> </a:t>
            </a:r>
            <a:r>
              <a:rPr b="1" dirty="0">
                <a:latin typeface="Calibri"/>
                <a:cs typeface="Calibri"/>
              </a:rPr>
              <a:t>is</a:t>
            </a:r>
            <a:r>
              <a:rPr b="1" spc="-30" dirty="0">
                <a:latin typeface="Calibri"/>
                <a:cs typeface="Calibri"/>
              </a:rPr>
              <a:t> </a:t>
            </a:r>
            <a:r>
              <a:rPr b="1" spc="-10" dirty="0">
                <a:latin typeface="Calibri"/>
                <a:cs typeface="Calibri"/>
              </a:rPr>
              <a:t>strictly prohibited</a:t>
            </a:r>
          </a:p>
          <a:p>
            <a:pPr marL="241300" marR="617855" indent="-228600">
              <a:lnSpc>
                <a:spcPct val="78900"/>
              </a:lnSpc>
              <a:spcBef>
                <a:spcPts val="1295"/>
              </a:spcBef>
              <a:buFont typeface="Arial"/>
              <a:buChar char="•"/>
              <a:tabLst>
                <a:tab pos="241300" algn="l"/>
              </a:tabLst>
            </a:pPr>
            <a:r>
              <a:rPr dirty="0"/>
              <a:t>The</a:t>
            </a:r>
            <a:r>
              <a:rPr spc="-20" dirty="0"/>
              <a:t> </a:t>
            </a:r>
            <a:r>
              <a:rPr dirty="0"/>
              <a:t>PCard</a:t>
            </a:r>
            <a:r>
              <a:rPr spc="-15" dirty="0"/>
              <a:t> </a:t>
            </a:r>
            <a:r>
              <a:rPr dirty="0"/>
              <a:t>is</a:t>
            </a:r>
            <a:r>
              <a:rPr spc="-20" dirty="0"/>
              <a:t> </a:t>
            </a:r>
            <a:r>
              <a:rPr dirty="0"/>
              <a:t>only</a:t>
            </a:r>
            <a:r>
              <a:rPr spc="-25" dirty="0"/>
              <a:t> </a:t>
            </a:r>
            <a:r>
              <a:rPr dirty="0"/>
              <a:t>to</a:t>
            </a:r>
            <a:r>
              <a:rPr spc="-15" dirty="0"/>
              <a:t> </a:t>
            </a:r>
            <a:r>
              <a:rPr dirty="0"/>
              <a:t>be</a:t>
            </a:r>
            <a:r>
              <a:rPr spc="-15" dirty="0"/>
              <a:t> </a:t>
            </a:r>
            <a:r>
              <a:rPr dirty="0"/>
              <a:t>used</a:t>
            </a:r>
            <a:r>
              <a:rPr spc="-15" dirty="0"/>
              <a:t> </a:t>
            </a:r>
            <a:r>
              <a:rPr dirty="0"/>
              <a:t>for</a:t>
            </a:r>
            <a:r>
              <a:rPr spc="-20" dirty="0"/>
              <a:t> </a:t>
            </a:r>
            <a:r>
              <a:rPr dirty="0"/>
              <a:t>local</a:t>
            </a:r>
            <a:r>
              <a:rPr spc="-20" dirty="0"/>
              <a:t> </a:t>
            </a:r>
            <a:r>
              <a:rPr dirty="0"/>
              <a:t>transactions</a:t>
            </a:r>
            <a:r>
              <a:rPr spc="-30" dirty="0"/>
              <a:t> </a:t>
            </a:r>
            <a:r>
              <a:rPr dirty="0"/>
              <a:t>–</a:t>
            </a:r>
            <a:r>
              <a:rPr spc="-20" dirty="0"/>
              <a:t> </a:t>
            </a:r>
            <a:r>
              <a:rPr dirty="0"/>
              <a:t>for</a:t>
            </a:r>
            <a:r>
              <a:rPr spc="-20" dirty="0"/>
              <a:t> </a:t>
            </a:r>
            <a:r>
              <a:rPr spc="-25" dirty="0"/>
              <a:t>out-of-</a:t>
            </a:r>
            <a:r>
              <a:rPr dirty="0"/>
              <a:t>town</a:t>
            </a:r>
            <a:r>
              <a:rPr spc="-15" dirty="0"/>
              <a:t> </a:t>
            </a:r>
            <a:r>
              <a:rPr dirty="0"/>
              <a:t>expenses,</a:t>
            </a:r>
            <a:r>
              <a:rPr spc="-15" dirty="0"/>
              <a:t> </a:t>
            </a:r>
            <a:r>
              <a:rPr dirty="0"/>
              <a:t>use</a:t>
            </a:r>
            <a:r>
              <a:rPr spc="-15" dirty="0"/>
              <a:t> </a:t>
            </a:r>
            <a:r>
              <a:rPr dirty="0"/>
              <a:t>the</a:t>
            </a:r>
            <a:r>
              <a:rPr spc="-15" dirty="0"/>
              <a:t> </a:t>
            </a:r>
            <a:r>
              <a:rPr dirty="0"/>
              <a:t>Corporate</a:t>
            </a:r>
            <a:r>
              <a:rPr spc="-10" dirty="0"/>
              <a:t> </a:t>
            </a:r>
            <a:r>
              <a:rPr spc="-25" dirty="0"/>
              <a:t>Travel</a:t>
            </a:r>
            <a:r>
              <a:rPr spc="-20" dirty="0"/>
              <a:t> </a:t>
            </a:r>
            <a:r>
              <a:rPr dirty="0"/>
              <a:t>Card</a:t>
            </a:r>
            <a:r>
              <a:rPr spc="-10" dirty="0"/>
              <a:t> </a:t>
            </a:r>
            <a:r>
              <a:rPr spc="-25" dirty="0"/>
              <a:t>or </a:t>
            </a:r>
            <a:r>
              <a:rPr dirty="0"/>
              <a:t>Department</a:t>
            </a:r>
            <a:r>
              <a:rPr spc="-30" dirty="0"/>
              <a:t> </a:t>
            </a:r>
            <a:r>
              <a:rPr spc="-20" dirty="0"/>
              <a:t>Card</a:t>
            </a:r>
          </a:p>
          <a:p>
            <a:pPr marL="240665" indent="-227965">
              <a:lnSpc>
                <a:spcPct val="100000"/>
              </a:lnSpc>
              <a:spcBef>
                <a:spcPts val="530"/>
              </a:spcBef>
              <a:buFont typeface="Arial"/>
              <a:buChar char="•"/>
              <a:tabLst>
                <a:tab pos="240665" algn="l"/>
              </a:tabLst>
            </a:pPr>
            <a:r>
              <a:rPr dirty="0"/>
              <a:t>No</a:t>
            </a:r>
            <a:r>
              <a:rPr spc="-35" dirty="0"/>
              <a:t> </a:t>
            </a:r>
            <a:r>
              <a:rPr dirty="0"/>
              <a:t>travel</a:t>
            </a:r>
            <a:r>
              <a:rPr spc="-25" dirty="0"/>
              <a:t> </a:t>
            </a:r>
            <a:r>
              <a:rPr dirty="0"/>
              <a:t>expenses</a:t>
            </a:r>
            <a:r>
              <a:rPr spc="-30" dirty="0"/>
              <a:t> </a:t>
            </a:r>
            <a:r>
              <a:rPr dirty="0"/>
              <a:t>should</a:t>
            </a:r>
            <a:r>
              <a:rPr spc="-20" dirty="0"/>
              <a:t> </a:t>
            </a:r>
            <a:r>
              <a:rPr dirty="0"/>
              <a:t>be</a:t>
            </a:r>
            <a:r>
              <a:rPr spc="-25" dirty="0"/>
              <a:t> </a:t>
            </a:r>
            <a:r>
              <a:rPr dirty="0"/>
              <a:t>charged</a:t>
            </a:r>
            <a:r>
              <a:rPr spc="-20" dirty="0"/>
              <a:t> </a:t>
            </a:r>
            <a:r>
              <a:rPr dirty="0"/>
              <a:t>to</a:t>
            </a:r>
            <a:r>
              <a:rPr spc="-25" dirty="0"/>
              <a:t> </a:t>
            </a:r>
            <a:r>
              <a:rPr dirty="0"/>
              <a:t>the</a:t>
            </a:r>
            <a:r>
              <a:rPr spc="-15" dirty="0"/>
              <a:t> </a:t>
            </a:r>
            <a:r>
              <a:rPr dirty="0"/>
              <a:t>PCard,</a:t>
            </a:r>
            <a:r>
              <a:rPr spc="-20" dirty="0"/>
              <a:t> </a:t>
            </a:r>
            <a:r>
              <a:rPr dirty="0"/>
              <a:t>with</a:t>
            </a:r>
            <a:r>
              <a:rPr spc="-20" dirty="0"/>
              <a:t> </a:t>
            </a:r>
            <a:r>
              <a:rPr dirty="0"/>
              <a:t>the</a:t>
            </a:r>
            <a:r>
              <a:rPr spc="-15" dirty="0"/>
              <a:t> </a:t>
            </a:r>
            <a:r>
              <a:rPr dirty="0"/>
              <a:t>exception</a:t>
            </a:r>
            <a:r>
              <a:rPr spc="-20" dirty="0"/>
              <a:t> </a:t>
            </a:r>
            <a:r>
              <a:rPr dirty="0"/>
              <a:t>of</a:t>
            </a:r>
            <a:r>
              <a:rPr spc="-20" dirty="0"/>
              <a:t> </a:t>
            </a:r>
            <a:r>
              <a:rPr dirty="0"/>
              <a:t>local</a:t>
            </a:r>
            <a:r>
              <a:rPr spc="-25" dirty="0"/>
              <a:t> </a:t>
            </a:r>
            <a:r>
              <a:rPr dirty="0"/>
              <a:t>ground</a:t>
            </a:r>
            <a:r>
              <a:rPr spc="-15" dirty="0"/>
              <a:t> </a:t>
            </a:r>
            <a:r>
              <a:rPr spc="-10" dirty="0"/>
              <a:t>transportation</a:t>
            </a:r>
          </a:p>
          <a:p>
            <a:pPr marL="240665" indent="-227965">
              <a:lnSpc>
                <a:spcPct val="100000"/>
              </a:lnSpc>
              <a:spcBef>
                <a:spcPts val="650"/>
              </a:spcBef>
              <a:buFont typeface="Arial"/>
              <a:buChar char="•"/>
              <a:tabLst>
                <a:tab pos="240665" algn="l"/>
              </a:tabLst>
            </a:pPr>
            <a:r>
              <a:rPr dirty="0"/>
              <a:t>No</a:t>
            </a:r>
            <a:r>
              <a:rPr spc="-35" dirty="0"/>
              <a:t> </a:t>
            </a:r>
            <a:r>
              <a:rPr dirty="0"/>
              <a:t>gift</a:t>
            </a:r>
            <a:r>
              <a:rPr spc="-30" dirty="0"/>
              <a:t> </a:t>
            </a:r>
            <a:r>
              <a:rPr dirty="0"/>
              <a:t>cards</a:t>
            </a:r>
            <a:r>
              <a:rPr spc="-25" dirty="0"/>
              <a:t> </a:t>
            </a:r>
            <a:r>
              <a:rPr dirty="0"/>
              <a:t>should</a:t>
            </a:r>
            <a:r>
              <a:rPr spc="-25" dirty="0"/>
              <a:t> </a:t>
            </a:r>
            <a:r>
              <a:rPr dirty="0"/>
              <a:t>ever</a:t>
            </a:r>
            <a:r>
              <a:rPr spc="-30" dirty="0"/>
              <a:t> </a:t>
            </a:r>
            <a:r>
              <a:rPr dirty="0"/>
              <a:t>be</a:t>
            </a:r>
            <a:r>
              <a:rPr spc="-25" dirty="0"/>
              <a:t> </a:t>
            </a:r>
            <a:r>
              <a:rPr dirty="0"/>
              <a:t>charged</a:t>
            </a:r>
            <a:r>
              <a:rPr spc="-20" dirty="0"/>
              <a:t> </a:t>
            </a:r>
            <a:r>
              <a:rPr dirty="0"/>
              <a:t>to</a:t>
            </a:r>
            <a:r>
              <a:rPr spc="-25" dirty="0"/>
              <a:t> </a:t>
            </a:r>
            <a:r>
              <a:rPr dirty="0"/>
              <a:t>the</a:t>
            </a:r>
            <a:r>
              <a:rPr spc="-10" dirty="0"/>
              <a:t> </a:t>
            </a:r>
            <a:r>
              <a:rPr dirty="0"/>
              <a:t>PCard,</a:t>
            </a:r>
            <a:r>
              <a:rPr spc="-25" dirty="0"/>
              <a:t> </a:t>
            </a:r>
            <a:r>
              <a:rPr dirty="0"/>
              <a:t>and</a:t>
            </a:r>
            <a:r>
              <a:rPr spc="-20" dirty="0"/>
              <a:t> </a:t>
            </a:r>
            <a:r>
              <a:rPr b="1" dirty="0">
                <a:latin typeface="Calibri"/>
                <a:cs typeface="Calibri"/>
              </a:rPr>
              <a:t>we</a:t>
            </a:r>
            <a:r>
              <a:rPr b="1" spc="-30" dirty="0">
                <a:latin typeface="Calibri"/>
                <a:cs typeface="Calibri"/>
              </a:rPr>
              <a:t> </a:t>
            </a:r>
            <a:r>
              <a:rPr b="1" dirty="0">
                <a:latin typeface="Calibri"/>
                <a:cs typeface="Calibri"/>
              </a:rPr>
              <a:t>suggest</a:t>
            </a:r>
            <a:r>
              <a:rPr b="1" spc="-25" dirty="0">
                <a:latin typeface="Calibri"/>
                <a:cs typeface="Calibri"/>
              </a:rPr>
              <a:t> </a:t>
            </a:r>
            <a:r>
              <a:rPr b="1" dirty="0">
                <a:latin typeface="Calibri"/>
                <a:cs typeface="Calibri"/>
              </a:rPr>
              <a:t>avoiding</a:t>
            </a:r>
            <a:r>
              <a:rPr b="1" spc="-25" dirty="0">
                <a:latin typeface="Calibri"/>
                <a:cs typeface="Calibri"/>
              </a:rPr>
              <a:t> </a:t>
            </a:r>
            <a:r>
              <a:rPr b="1" dirty="0">
                <a:latin typeface="Calibri"/>
                <a:cs typeface="Calibri"/>
              </a:rPr>
              <a:t>any</a:t>
            </a:r>
            <a:r>
              <a:rPr b="1" spc="-30" dirty="0">
                <a:latin typeface="Calibri"/>
                <a:cs typeface="Calibri"/>
              </a:rPr>
              <a:t> </a:t>
            </a:r>
            <a:r>
              <a:rPr b="1" dirty="0">
                <a:latin typeface="Calibri"/>
                <a:cs typeface="Calibri"/>
              </a:rPr>
              <a:t>gift</a:t>
            </a:r>
            <a:r>
              <a:rPr b="1" spc="-25" dirty="0">
                <a:latin typeface="Calibri"/>
                <a:cs typeface="Calibri"/>
              </a:rPr>
              <a:t> </a:t>
            </a:r>
            <a:r>
              <a:rPr b="1" dirty="0">
                <a:latin typeface="Calibri"/>
                <a:cs typeface="Calibri"/>
              </a:rPr>
              <a:t>transactions</a:t>
            </a:r>
            <a:r>
              <a:rPr b="1" spc="-30" dirty="0">
                <a:latin typeface="Calibri"/>
                <a:cs typeface="Calibri"/>
              </a:rPr>
              <a:t> </a:t>
            </a:r>
            <a:r>
              <a:rPr b="1" dirty="0">
                <a:latin typeface="Calibri"/>
                <a:cs typeface="Calibri"/>
              </a:rPr>
              <a:t>with</a:t>
            </a:r>
            <a:r>
              <a:rPr b="1" spc="-30" dirty="0">
                <a:latin typeface="Calibri"/>
                <a:cs typeface="Calibri"/>
              </a:rPr>
              <a:t> </a:t>
            </a:r>
            <a:r>
              <a:rPr b="1" dirty="0">
                <a:latin typeface="Calibri"/>
                <a:cs typeface="Calibri"/>
              </a:rPr>
              <a:t>this</a:t>
            </a:r>
            <a:r>
              <a:rPr b="1" spc="-30" dirty="0">
                <a:latin typeface="Calibri"/>
                <a:cs typeface="Calibri"/>
              </a:rPr>
              <a:t> </a:t>
            </a:r>
            <a:r>
              <a:rPr b="1" spc="-20" dirty="0">
                <a:latin typeface="Calibri"/>
                <a:cs typeface="Calibri"/>
              </a:rPr>
              <a:t>card</a:t>
            </a:r>
          </a:p>
          <a:p>
            <a:pPr marL="240665" indent="-227965">
              <a:lnSpc>
                <a:spcPct val="100000"/>
              </a:lnSpc>
              <a:spcBef>
                <a:spcPts val="525"/>
              </a:spcBef>
              <a:buFont typeface="Arial"/>
              <a:buChar char="•"/>
              <a:tabLst>
                <a:tab pos="240665" algn="l"/>
              </a:tabLst>
            </a:pPr>
            <a:r>
              <a:rPr dirty="0"/>
              <a:t>No</a:t>
            </a:r>
            <a:r>
              <a:rPr spc="-25" dirty="0"/>
              <a:t> </a:t>
            </a:r>
            <a:r>
              <a:rPr dirty="0"/>
              <a:t>personal</a:t>
            </a:r>
            <a:r>
              <a:rPr spc="-20" dirty="0"/>
              <a:t> </a:t>
            </a:r>
            <a:r>
              <a:rPr spc="-10" dirty="0"/>
              <a:t>purchases</a:t>
            </a:r>
          </a:p>
          <a:p>
            <a:pPr marL="241300" marR="141605" indent="-228600">
              <a:lnSpc>
                <a:spcPct val="78900"/>
              </a:lnSpc>
              <a:spcBef>
                <a:spcPts val="1200"/>
              </a:spcBef>
              <a:buFont typeface="Arial"/>
              <a:buChar char="•"/>
              <a:tabLst>
                <a:tab pos="241300" algn="l"/>
              </a:tabLst>
            </a:pPr>
            <a:r>
              <a:rPr dirty="0"/>
              <a:t>Cardholders</a:t>
            </a:r>
            <a:r>
              <a:rPr spc="-30" dirty="0"/>
              <a:t> </a:t>
            </a:r>
            <a:r>
              <a:rPr dirty="0"/>
              <a:t>must</a:t>
            </a:r>
            <a:r>
              <a:rPr spc="-25" dirty="0"/>
              <a:t> </a:t>
            </a:r>
            <a:r>
              <a:rPr dirty="0"/>
              <a:t>ensure</a:t>
            </a:r>
            <a:r>
              <a:rPr spc="-20" dirty="0"/>
              <a:t> </a:t>
            </a:r>
            <a:r>
              <a:rPr dirty="0"/>
              <a:t>that</a:t>
            </a:r>
            <a:r>
              <a:rPr spc="-30" dirty="0"/>
              <a:t> </a:t>
            </a:r>
            <a:r>
              <a:rPr dirty="0"/>
              <a:t>sales</a:t>
            </a:r>
            <a:r>
              <a:rPr spc="-25" dirty="0"/>
              <a:t> </a:t>
            </a:r>
            <a:r>
              <a:rPr dirty="0"/>
              <a:t>tax</a:t>
            </a:r>
            <a:r>
              <a:rPr spc="-25" dirty="0"/>
              <a:t> </a:t>
            </a:r>
            <a:r>
              <a:rPr dirty="0"/>
              <a:t>is</a:t>
            </a:r>
            <a:r>
              <a:rPr spc="-30" dirty="0"/>
              <a:t> </a:t>
            </a:r>
            <a:r>
              <a:rPr dirty="0"/>
              <a:t>not</a:t>
            </a:r>
            <a:r>
              <a:rPr spc="-25" dirty="0"/>
              <a:t> </a:t>
            </a:r>
            <a:r>
              <a:rPr dirty="0"/>
              <a:t>charged</a:t>
            </a:r>
            <a:r>
              <a:rPr spc="-20" dirty="0"/>
              <a:t> </a:t>
            </a:r>
            <a:r>
              <a:rPr dirty="0"/>
              <a:t>on</a:t>
            </a:r>
            <a:r>
              <a:rPr spc="-20" dirty="0"/>
              <a:t> </a:t>
            </a:r>
            <a:r>
              <a:rPr dirty="0"/>
              <a:t>the</a:t>
            </a:r>
            <a:r>
              <a:rPr spc="-15" dirty="0"/>
              <a:t> </a:t>
            </a:r>
            <a:r>
              <a:rPr dirty="0"/>
              <a:t>card</a:t>
            </a:r>
            <a:r>
              <a:rPr spc="-20" dirty="0"/>
              <a:t> </a:t>
            </a:r>
            <a:r>
              <a:rPr dirty="0"/>
              <a:t>–</a:t>
            </a:r>
            <a:r>
              <a:rPr spc="-20" dirty="0"/>
              <a:t> </a:t>
            </a:r>
            <a:r>
              <a:rPr spc="-10" dirty="0"/>
              <a:t>Harvard’s</a:t>
            </a:r>
            <a:r>
              <a:rPr spc="-30" dirty="0"/>
              <a:t> </a:t>
            </a:r>
            <a:r>
              <a:rPr spc="-35" dirty="0"/>
              <a:t>tax-</a:t>
            </a:r>
            <a:r>
              <a:rPr dirty="0"/>
              <a:t>exempt</a:t>
            </a:r>
            <a:r>
              <a:rPr spc="-25" dirty="0"/>
              <a:t> </a:t>
            </a:r>
            <a:r>
              <a:rPr dirty="0"/>
              <a:t>number</a:t>
            </a:r>
            <a:r>
              <a:rPr spc="-30" dirty="0"/>
              <a:t> </a:t>
            </a:r>
            <a:r>
              <a:rPr dirty="0"/>
              <a:t>is</a:t>
            </a:r>
            <a:r>
              <a:rPr spc="-25" dirty="0"/>
              <a:t> </a:t>
            </a:r>
            <a:r>
              <a:rPr dirty="0"/>
              <a:t>printed</a:t>
            </a:r>
            <a:r>
              <a:rPr spc="-20" dirty="0"/>
              <a:t> </a:t>
            </a:r>
            <a:r>
              <a:rPr dirty="0"/>
              <a:t>on</a:t>
            </a:r>
            <a:r>
              <a:rPr spc="-15" dirty="0"/>
              <a:t> </a:t>
            </a:r>
            <a:r>
              <a:rPr spc="-20" dirty="0"/>
              <a:t>each </a:t>
            </a:r>
            <a:r>
              <a:rPr dirty="0"/>
              <a:t>card.</a:t>
            </a:r>
            <a:r>
              <a:rPr spc="330" dirty="0"/>
              <a:t> </a:t>
            </a:r>
            <a:r>
              <a:rPr dirty="0"/>
              <a:t>If</a:t>
            </a:r>
            <a:r>
              <a:rPr spc="-30" dirty="0"/>
              <a:t> </a:t>
            </a:r>
            <a:r>
              <a:rPr dirty="0"/>
              <a:t>taxes</a:t>
            </a:r>
            <a:r>
              <a:rPr spc="-35" dirty="0"/>
              <a:t> </a:t>
            </a:r>
            <a:r>
              <a:rPr dirty="0"/>
              <a:t>are</a:t>
            </a:r>
            <a:r>
              <a:rPr spc="-25" dirty="0"/>
              <a:t> </a:t>
            </a:r>
            <a:r>
              <a:rPr dirty="0"/>
              <a:t>charged,</a:t>
            </a:r>
            <a:r>
              <a:rPr spc="-30" dirty="0"/>
              <a:t> </a:t>
            </a:r>
            <a:r>
              <a:rPr dirty="0"/>
              <a:t>the</a:t>
            </a:r>
            <a:r>
              <a:rPr spc="-25" dirty="0"/>
              <a:t> </a:t>
            </a:r>
            <a:r>
              <a:rPr dirty="0"/>
              <a:t>cardholder</a:t>
            </a:r>
            <a:r>
              <a:rPr spc="-30" dirty="0"/>
              <a:t> </a:t>
            </a:r>
            <a:r>
              <a:rPr dirty="0"/>
              <a:t>is</a:t>
            </a:r>
            <a:r>
              <a:rPr spc="-35" dirty="0"/>
              <a:t> </a:t>
            </a:r>
            <a:r>
              <a:rPr dirty="0"/>
              <a:t>responsible</a:t>
            </a:r>
            <a:r>
              <a:rPr spc="-25" dirty="0"/>
              <a:t> </a:t>
            </a:r>
            <a:r>
              <a:rPr dirty="0"/>
              <a:t>for</a:t>
            </a:r>
            <a:r>
              <a:rPr spc="-35" dirty="0"/>
              <a:t> </a:t>
            </a:r>
            <a:r>
              <a:rPr dirty="0"/>
              <a:t>getting</a:t>
            </a:r>
            <a:r>
              <a:rPr spc="-30" dirty="0"/>
              <a:t> </a:t>
            </a:r>
            <a:r>
              <a:rPr dirty="0"/>
              <a:t>that</a:t>
            </a:r>
            <a:r>
              <a:rPr spc="-35" dirty="0"/>
              <a:t> </a:t>
            </a:r>
            <a:r>
              <a:rPr dirty="0"/>
              <a:t>amount</a:t>
            </a:r>
            <a:r>
              <a:rPr spc="-30" dirty="0"/>
              <a:t> </a:t>
            </a:r>
            <a:r>
              <a:rPr spc="-10" dirty="0"/>
              <a:t>refunded</a:t>
            </a:r>
          </a:p>
          <a:p>
            <a:pPr marL="241300" marR="187960" indent="-228600">
              <a:lnSpc>
                <a:spcPct val="78900"/>
              </a:lnSpc>
              <a:spcBef>
                <a:spcPts val="1295"/>
              </a:spcBef>
              <a:buFont typeface="Arial"/>
              <a:buChar char="•"/>
              <a:tabLst>
                <a:tab pos="241300" algn="l"/>
              </a:tabLst>
            </a:pPr>
            <a:r>
              <a:rPr dirty="0"/>
              <a:t>No</a:t>
            </a:r>
            <a:r>
              <a:rPr spc="-15" dirty="0"/>
              <a:t> </a:t>
            </a:r>
            <a:r>
              <a:rPr dirty="0"/>
              <a:t>payments</a:t>
            </a:r>
            <a:r>
              <a:rPr spc="-20" dirty="0"/>
              <a:t> </a:t>
            </a:r>
            <a:r>
              <a:rPr dirty="0"/>
              <a:t>to</a:t>
            </a:r>
            <a:r>
              <a:rPr spc="-15" dirty="0"/>
              <a:t> </a:t>
            </a:r>
            <a:r>
              <a:rPr dirty="0"/>
              <a:t>Independent</a:t>
            </a:r>
            <a:r>
              <a:rPr spc="-20" dirty="0"/>
              <a:t> </a:t>
            </a:r>
            <a:r>
              <a:rPr spc="-10" dirty="0"/>
              <a:t>Contractors</a:t>
            </a:r>
            <a:r>
              <a:rPr spc="-20" dirty="0"/>
              <a:t> </a:t>
            </a:r>
            <a:r>
              <a:rPr dirty="0"/>
              <a:t>should</a:t>
            </a:r>
            <a:r>
              <a:rPr spc="-10" dirty="0"/>
              <a:t> </a:t>
            </a:r>
            <a:r>
              <a:rPr dirty="0"/>
              <a:t>ever</a:t>
            </a:r>
            <a:r>
              <a:rPr spc="-20" dirty="0"/>
              <a:t> </a:t>
            </a:r>
            <a:r>
              <a:rPr dirty="0"/>
              <a:t>be</a:t>
            </a:r>
            <a:r>
              <a:rPr spc="-15" dirty="0"/>
              <a:t> </a:t>
            </a:r>
            <a:r>
              <a:rPr dirty="0"/>
              <a:t>made</a:t>
            </a:r>
            <a:r>
              <a:rPr spc="-15" dirty="0"/>
              <a:t> </a:t>
            </a:r>
            <a:r>
              <a:rPr dirty="0"/>
              <a:t>on</a:t>
            </a:r>
            <a:r>
              <a:rPr spc="-15" dirty="0"/>
              <a:t> </a:t>
            </a:r>
            <a:r>
              <a:rPr dirty="0"/>
              <a:t>a</a:t>
            </a:r>
            <a:r>
              <a:rPr spc="-5" dirty="0"/>
              <a:t> </a:t>
            </a:r>
            <a:r>
              <a:rPr dirty="0"/>
              <a:t>PCard</a:t>
            </a:r>
            <a:r>
              <a:rPr spc="-10" dirty="0"/>
              <a:t> </a:t>
            </a:r>
            <a:r>
              <a:rPr dirty="0"/>
              <a:t>(or</a:t>
            </a:r>
            <a:r>
              <a:rPr spc="-15" dirty="0"/>
              <a:t> </a:t>
            </a:r>
            <a:r>
              <a:rPr dirty="0"/>
              <a:t>any</a:t>
            </a:r>
            <a:r>
              <a:rPr spc="-20" dirty="0"/>
              <a:t> </a:t>
            </a:r>
            <a:r>
              <a:rPr dirty="0"/>
              <a:t>credit</a:t>
            </a:r>
            <a:r>
              <a:rPr spc="-20" dirty="0"/>
              <a:t> </a:t>
            </a:r>
            <a:r>
              <a:rPr dirty="0"/>
              <a:t>card);</a:t>
            </a:r>
            <a:r>
              <a:rPr spc="-10" dirty="0"/>
              <a:t> </a:t>
            </a:r>
            <a:r>
              <a:rPr dirty="0"/>
              <a:t>this</a:t>
            </a:r>
            <a:r>
              <a:rPr spc="-20" dirty="0"/>
              <a:t> </a:t>
            </a:r>
            <a:r>
              <a:rPr dirty="0"/>
              <a:t>includes</a:t>
            </a:r>
            <a:r>
              <a:rPr spc="-15" dirty="0"/>
              <a:t> </a:t>
            </a:r>
            <a:r>
              <a:rPr spc="-10" dirty="0"/>
              <a:t>PayPal, </a:t>
            </a:r>
            <a:r>
              <a:rPr dirty="0"/>
              <a:t>UpWork,</a:t>
            </a:r>
            <a:r>
              <a:rPr spc="-35" dirty="0"/>
              <a:t> </a:t>
            </a:r>
            <a:r>
              <a:rPr dirty="0"/>
              <a:t>Square</a:t>
            </a:r>
            <a:r>
              <a:rPr spc="-15" dirty="0"/>
              <a:t> </a:t>
            </a:r>
            <a:r>
              <a:rPr dirty="0"/>
              <a:t>and</a:t>
            </a:r>
            <a:r>
              <a:rPr spc="-20" dirty="0"/>
              <a:t> </a:t>
            </a:r>
            <a:r>
              <a:rPr dirty="0"/>
              <a:t>other</a:t>
            </a:r>
            <a:r>
              <a:rPr spc="-25" dirty="0"/>
              <a:t> </a:t>
            </a:r>
            <a:r>
              <a:rPr spc="-10" dirty="0"/>
              <a:t>third-</a:t>
            </a:r>
            <a:r>
              <a:rPr dirty="0"/>
              <a:t>party</a:t>
            </a:r>
            <a:r>
              <a:rPr spc="-25" dirty="0"/>
              <a:t> </a:t>
            </a:r>
            <a:r>
              <a:rPr spc="-10" dirty="0"/>
              <a:t>entities</a:t>
            </a:r>
          </a:p>
          <a:p>
            <a:pPr marL="240665" indent="-239395">
              <a:lnSpc>
                <a:spcPct val="100000"/>
              </a:lnSpc>
              <a:spcBef>
                <a:spcPts val="530"/>
              </a:spcBef>
              <a:buFont typeface="Arial"/>
              <a:buChar char="►"/>
              <a:tabLst>
                <a:tab pos="240665" algn="l"/>
              </a:tabLst>
            </a:pPr>
            <a:r>
              <a:rPr b="1" dirty="0">
                <a:latin typeface="Calibri"/>
                <a:cs typeface="Calibri"/>
              </a:rPr>
              <a:t>Misuse</a:t>
            </a:r>
            <a:r>
              <a:rPr b="1" spc="-40" dirty="0">
                <a:latin typeface="Calibri"/>
                <a:cs typeface="Calibri"/>
              </a:rPr>
              <a:t> </a:t>
            </a:r>
            <a:r>
              <a:rPr b="1" dirty="0">
                <a:latin typeface="Calibri"/>
                <a:cs typeface="Calibri"/>
              </a:rPr>
              <a:t>or</a:t>
            </a:r>
            <a:r>
              <a:rPr b="1" spc="-25" dirty="0">
                <a:latin typeface="Calibri"/>
                <a:cs typeface="Calibri"/>
              </a:rPr>
              <a:t> </a:t>
            </a:r>
            <a:r>
              <a:rPr b="1" spc="-10" dirty="0">
                <a:latin typeface="Calibri"/>
                <a:cs typeface="Calibri"/>
              </a:rPr>
              <a:t>mismanagement</a:t>
            </a:r>
            <a:r>
              <a:rPr b="1" spc="-15" dirty="0">
                <a:latin typeface="Calibri"/>
                <a:cs typeface="Calibri"/>
              </a:rPr>
              <a:t> </a:t>
            </a:r>
            <a:r>
              <a:rPr b="1" dirty="0">
                <a:latin typeface="Calibri"/>
                <a:cs typeface="Calibri"/>
              </a:rPr>
              <a:t>of</a:t>
            </a:r>
            <a:r>
              <a:rPr b="1" spc="-20" dirty="0">
                <a:latin typeface="Calibri"/>
                <a:cs typeface="Calibri"/>
              </a:rPr>
              <a:t> </a:t>
            </a:r>
            <a:r>
              <a:rPr b="1" dirty="0">
                <a:latin typeface="Calibri"/>
                <a:cs typeface="Calibri"/>
              </a:rPr>
              <a:t>the</a:t>
            </a:r>
            <a:r>
              <a:rPr b="1" spc="-30" dirty="0">
                <a:latin typeface="Calibri"/>
                <a:cs typeface="Calibri"/>
              </a:rPr>
              <a:t> </a:t>
            </a:r>
            <a:r>
              <a:rPr b="1" dirty="0">
                <a:latin typeface="Calibri"/>
                <a:cs typeface="Calibri"/>
              </a:rPr>
              <a:t>Purchasing</a:t>
            </a:r>
            <a:r>
              <a:rPr b="1" spc="-20" dirty="0">
                <a:latin typeface="Calibri"/>
                <a:cs typeface="Calibri"/>
              </a:rPr>
              <a:t> </a:t>
            </a:r>
            <a:r>
              <a:rPr b="1" dirty="0">
                <a:latin typeface="Calibri"/>
                <a:cs typeface="Calibri"/>
              </a:rPr>
              <a:t>Card</a:t>
            </a:r>
            <a:r>
              <a:rPr b="1" spc="-25" dirty="0">
                <a:latin typeface="Calibri"/>
                <a:cs typeface="Calibri"/>
              </a:rPr>
              <a:t> </a:t>
            </a:r>
            <a:r>
              <a:rPr b="1" dirty="0">
                <a:latin typeface="Calibri"/>
                <a:cs typeface="Calibri"/>
              </a:rPr>
              <a:t>may</a:t>
            </a:r>
            <a:r>
              <a:rPr b="1" spc="-20" dirty="0">
                <a:latin typeface="Calibri"/>
                <a:cs typeface="Calibri"/>
              </a:rPr>
              <a:t> </a:t>
            </a:r>
            <a:r>
              <a:rPr b="1" dirty="0">
                <a:latin typeface="Calibri"/>
                <a:cs typeface="Calibri"/>
              </a:rPr>
              <a:t>result</a:t>
            </a:r>
            <a:r>
              <a:rPr b="1" spc="-20" dirty="0">
                <a:latin typeface="Calibri"/>
                <a:cs typeface="Calibri"/>
              </a:rPr>
              <a:t> </a:t>
            </a:r>
            <a:r>
              <a:rPr b="1" dirty="0">
                <a:latin typeface="Calibri"/>
                <a:cs typeface="Calibri"/>
              </a:rPr>
              <a:t>in</a:t>
            </a:r>
            <a:r>
              <a:rPr b="1" spc="-25" dirty="0">
                <a:latin typeface="Calibri"/>
                <a:cs typeface="Calibri"/>
              </a:rPr>
              <a:t> </a:t>
            </a:r>
            <a:r>
              <a:rPr b="1" dirty="0">
                <a:latin typeface="Calibri"/>
                <a:cs typeface="Calibri"/>
              </a:rPr>
              <a:t>the</a:t>
            </a:r>
            <a:r>
              <a:rPr b="1" spc="-25" dirty="0">
                <a:latin typeface="Calibri"/>
                <a:cs typeface="Calibri"/>
              </a:rPr>
              <a:t> </a:t>
            </a:r>
            <a:r>
              <a:rPr b="1" dirty="0">
                <a:latin typeface="Calibri"/>
                <a:cs typeface="Calibri"/>
              </a:rPr>
              <a:t>card</a:t>
            </a:r>
            <a:r>
              <a:rPr b="1" spc="-25" dirty="0">
                <a:latin typeface="Calibri"/>
                <a:cs typeface="Calibri"/>
              </a:rPr>
              <a:t> </a:t>
            </a:r>
            <a:r>
              <a:rPr b="1" dirty="0">
                <a:latin typeface="Calibri"/>
                <a:cs typeface="Calibri"/>
              </a:rPr>
              <a:t>being</a:t>
            </a:r>
            <a:r>
              <a:rPr b="1" spc="-20" dirty="0">
                <a:latin typeface="Calibri"/>
                <a:cs typeface="Calibri"/>
              </a:rPr>
              <a:t> </a:t>
            </a:r>
            <a:r>
              <a:rPr b="1" spc="-10" dirty="0">
                <a:latin typeface="Calibri"/>
                <a:cs typeface="Calibri"/>
              </a:rPr>
              <a:t>cancelled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636395">
              <a:lnSpc>
                <a:spcPct val="100000"/>
              </a:lnSpc>
              <a:spcBef>
                <a:spcPts val="100"/>
              </a:spcBef>
            </a:pPr>
            <a:r>
              <a:rPr dirty="0"/>
              <a:t>Wire</a:t>
            </a:r>
            <a:r>
              <a:rPr spc="-135" dirty="0"/>
              <a:t> </a:t>
            </a:r>
            <a:r>
              <a:rPr spc="-10" dirty="0"/>
              <a:t>Transfer</a:t>
            </a:r>
            <a:r>
              <a:rPr spc="-125" dirty="0"/>
              <a:t> </a:t>
            </a:r>
            <a:r>
              <a:rPr spc="-10" dirty="0"/>
              <a:t>Requests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870565" cy="3030855"/>
          </a:xfrm>
          <a:prstGeom prst="rect">
            <a:avLst/>
          </a:prstGeom>
        </p:spPr>
        <p:txBody>
          <a:bodyPr vert="horz" wrap="square" lIns="0" tIns="48260" rIns="0" bIns="0" rtlCol="0">
            <a:spAutoFit/>
          </a:bodyPr>
          <a:lstStyle/>
          <a:p>
            <a:pPr marL="12700" marR="5080" algn="just">
              <a:lnSpc>
                <a:spcPts val="1900"/>
              </a:lnSpc>
              <a:spcBef>
                <a:spcPts val="380"/>
              </a:spcBef>
            </a:pPr>
            <a:r>
              <a:rPr sz="1800" dirty="0">
                <a:latin typeface="Calibri"/>
                <a:cs typeface="Calibri"/>
              </a:rPr>
              <a:t>This</a:t>
            </a:r>
            <a:r>
              <a:rPr sz="1800" spc="-35"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University</a:t>
            </a:r>
            <a:r>
              <a:rPr sz="1800" spc="-35" dirty="0">
                <a:latin typeface="Calibri"/>
                <a:cs typeface="Calibri"/>
              </a:rPr>
              <a:t> </a:t>
            </a:r>
            <a:r>
              <a:rPr sz="1800" dirty="0">
                <a:latin typeface="Calibri"/>
                <a:cs typeface="Calibri"/>
              </a:rPr>
              <a:t>policy</a:t>
            </a:r>
            <a:r>
              <a:rPr sz="1800" spc="-3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we</a:t>
            </a:r>
            <a:r>
              <a:rPr sz="1800" spc="-25" dirty="0">
                <a:latin typeface="Calibri"/>
                <a:cs typeface="Calibri"/>
              </a:rPr>
              <a:t> </a:t>
            </a:r>
            <a:r>
              <a:rPr sz="1800" dirty="0">
                <a:latin typeface="Calibri"/>
                <a:cs typeface="Calibri"/>
              </a:rPr>
              <a:t>have</a:t>
            </a:r>
            <a:r>
              <a:rPr sz="1800" spc="-20" dirty="0">
                <a:latin typeface="Calibri"/>
                <a:cs typeface="Calibri"/>
              </a:rPr>
              <a:t> </a:t>
            </a:r>
            <a:r>
              <a:rPr sz="1800" dirty="0">
                <a:latin typeface="Calibri"/>
                <a:cs typeface="Calibri"/>
              </a:rPr>
              <a:t>condensed</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highlighted</a:t>
            </a:r>
            <a:r>
              <a:rPr sz="1800" spc="-2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few</a:t>
            </a:r>
            <a:r>
              <a:rPr sz="1800" spc="-25" dirty="0">
                <a:latin typeface="Calibri"/>
                <a:cs typeface="Calibri"/>
              </a:rPr>
              <a:t> </a:t>
            </a:r>
            <a:r>
              <a:rPr sz="1800" dirty="0">
                <a:latin typeface="Calibri"/>
                <a:cs typeface="Calibri"/>
              </a:rPr>
              <a:t>pertinent</a:t>
            </a:r>
            <a:r>
              <a:rPr sz="1800" spc="-35" dirty="0">
                <a:latin typeface="Calibri"/>
                <a:cs typeface="Calibri"/>
              </a:rPr>
              <a:t> </a:t>
            </a:r>
            <a:r>
              <a:rPr sz="1800" dirty="0">
                <a:latin typeface="Calibri"/>
                <a:cs typeface="Calibri"/>
              </a:rPr>
              <a:t>bits</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information</a:t>
            </a:r>
            <a:r>
              <a:rPr sz="1800" spc="-25" dirty="0">
                <a:latin typeface="Calibri"/>
                <a:cs typeface="Calibri"/>
              </a:rPr>
              <a:t> </a:t>
            </a:r>
            <a:r>
              <a:rPr sz="1800" spc="-10" dirty="0">
                <a:latin typeface="Calibri"/>
                <a:cs typeface="Calibri"/>
              </a:rPr>
              <a:t>below.</a:t>
            </a:r>
            <a:r>
              <a:rPr sz="1800" spc="-30" dirty="0">
                <a:latin typeface="Calibri"/>
                <a:cs typeface="Calibri"/>
              </a:rPr>
              <a:t> </a:t>
            </a:r>
            <a:r>
              <a:rPr sz="1800" dirty="0">
                <a:latin typeface="Calibri"/>
                <a:cs typeface="Calibri"/>
              </a:rPr>
              <a:t>We</a:t>
            </a:r>
            <a:r>
              <a:rPr sz="1800" spc="-20" dirty="0">
                <a:latin typeface="Calibri"/>
                <a:cs typeface="Calibri"/>
              </a:rPr>
              <a:t> also </a:t>
            </a:r>
            <a:r>
              <a:rPr sz="1800" dirty="0">
                <a:latin typeface="Calibri"/>
                <a:cs typeface="Calibri"/>
              </a:rPr>
              <a:t>have</a:t>
            </a:r>
            <a:r>
              <a:rPr sz="1800" spc="-35"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job</a:t>
            </a:r>
            <a:r>
              <a:rPr sz="1800" spc="-20" dirty="0">
                <a:latin typeface="Calibri"/>
                <a:cs typeface="Calibri"/>
              </a:rPr>
              <a:t> </a:t>
            </a:r>
            <a:r>
              <a:rPr sz="1800" dirty="0">
                <a:latin typeface="Calibri"/>
                <a:cs typeface="Calibri"/>
              </a:rPr>
              <a:t>aid</a:t>
            </a:r>
            <a:r>
              <a:rPr sz="1800" spc="-20" dirty="0">
                <a:latin typeface="Calibri"/>
                <a:cs typeface="Calibri"/>
              </a:rPr>
              <a:t> </a:t>
            </a:r>
            <a:r>
              <a:rPr sz="1800" dirty="0">
                <a:latin typeface="Calibri"/>
                <a:cs typeface="Calibri"/>
              </a:rPr>
              <a:t>available</a:t>
            </a:r>
            <a:r>
              <a:rPr sz="1800" spc="-20" dirty="0">
                <a:latin typeface="Calibri"/>
                <a:cs typeface="Calibri"/>
              </a:rPr>
              <a:t> </a:t>
            </a:r>
            <a:r>
              <a:rPr sz="1800" dirty="0">
                <a:latin typeface="Calibri"/>
                <a:cs typeface="Calibri"/>
              </a:rPr>
              <a:t>if</a:t>
            </a:r>
            <a:r>
              <a:rPr sz="1800" spc="-20" dirty="0">
                <a:latin typeface="Calibri"/>
                <a:cs typeface="Calibri"/>
              </a:rPr>
              <a:t> </a:t>
            </a:r>
            <a:r>
              <a:rPr sz="1800" spc="-10" dirty="0">
                <a:latin typeface="Calibri"/>
                <a:cs typeface="Calibri"/>
              </a:rPr>
              <a:t>needed.</a:t>
            </a:r>
            <a:endParaRPr sz="1800">
              <a:latin typeface="Calibri"/>
              <a:cs typeface="Calibri"/>
            </a:endParaRPr>
          </a:p>
          <a:p>
            <a:pPr marL="183515" indent="-170815" algn="just">
              <a:lnSpc>
                <a:spcPct val="100000"/>
              </a:lnSpc>
              <a:spcBef>
                <a:spcPts val="815"/>
              </a:spcBef>
              <a:buFont typeface="Arial"/>
              <a:buChar char="•"/>
              <a:tabLst>
                <a:tab pos="183515" algn="l"/>
              </a:tabLst>
            </a:pPr>
            <a:r>
              <a:rPr sz="1800" dirty="0">
                <a:latin typeface="Calibri"/>
                <a:cs typeface="Calibri"/>
              </a:rPr>
              <a:t>International</a:t>
            </a:r>
            <a:r>
              <a:rPr sz="1800" spc="-35" dirty="0">
                <a:latin typeface="Calibri"/>
                <a:cs typeface="Calibri"/>
              </a:rPr>
              <a:t> </a:t>
            </a:r>
            <a:r>
              <a:rPr sz="1800" dirty="0">
                <a:latin typeface="Calibri"/>
                <a:cs typeface="Calibri"/>
              </a:rPr>
              <a:t>wires</a:t>
            </a:r>
            <a:r>
              <a:rPr sz="1800" spc="-2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USD</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most</a:t>
            </a:r>
            <a:r>
              <a:rPr sz="1800" spc="-25" dirty="0">
                <a:latin typeface="Calibri"/>
                <a:cs typeface="Calibri"/>
              </a:rPr>
              <a:t> </a:t>
            </a:r>
            <a:r>
              <a:rPr sz="1800" dirty="0">
                <a:latin typeface="Calibri"/>
                <a:cs typeface="Calibri"/>
              </a:rPr>
              <a:t>foreign</a:t>
            </a:r>
            <a:r>
              <a:rPr sz="1800" spc="-10" dirty="0">
                <a:latin typeface="Calibri"/>
                <a:cs typeface="Calibri"/>
              </a:rPr>
              <a:t> currencies</a:t>
            </a:r>
            <a:endParaRPr sz="1800">
              <a:latin typeface="Calibri"/>
              <a:cs typeface="Calibri"/>
            </a:endParaRPr>
          </a:p>
          <a:p>
            <a:pPr marL="184150" marR="38100" indent="-171450" algn="just">
              <a:lnSpc>
                <a:spcPct val="90600"/>
              </a:lnSpc>
              <a:spcBef>
                <a:spcPts val="944"/>
              </a:spcBef>
              <a:buFont typeface="Arial"/>
              <a:buChar char="•"/>
              <a:tabLst>
                <a:tab pos="184150" algn="l"/>
              </a:tabLst>
            </a:pPr>
            <a:r>
              <a:rPr sz="1800" dirty="0">
                <a:latin typeface="Calibri"/>
                <a:cs typeface="Calibri"/>
              </a:rPr>
              <a:t>USD</a:t>
            </a:r>
            <a:r>
              <a:rPr sz="1800" spc="-30"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$1000</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over.</a:t>
            </a:r>
            <a:r>
              <a:rPr sz="1800" spc="350"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this</a:t>
            </a:r>
            <a:r>
              <a:rPr sz="1800" spc="-35" dirty="0">
                <a:latin typeface="Calibri"/>
                <a:cs typeface="Calibri"/>
              </a:rPr>
              <a:t> </a:t>
            </a:r>
            <a:r>
              <a:rPr sz="1800" dirty="0">
                <a:latin typeface="Calibri"/>
                <a:cs typeface="Calibri"/>
              </a:rPr>
              <a:t>rule</a:t>
            </a:r>
            <a:r>
              <a:rPr sz="1800" spc="-20"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granted</a:t>
            </a:r>
            <a:r>
              <a:rPr sz="1800" spc="-2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OTM</a:t>
            </a:r>
            <a:r>
              <a:rPr sz="1800" spc="-30" dirty="0">
                <a:latin typeface="Calibri"/>
                <a:cs typeface="Calibri"/>
              </a:rPr>
              <a:t> </a:t>
            </a:r>
            <a:r>
              <a:rPr sz="1800" dirty="0">
                <a:latin typeface="Calibri"/>
                <a:cs typeface="Calibri"/>
              </a:rPr>
              <a:t>(Office</a:t>
            </a:r>
            <a:r>
              <a:rPr sz="1800" spc="-25" dirty="0">
                <a:latin typeface="Calibri"/>
                <a:cs typeface="Calibri"/>
              </a:rPr>
              <a:t> </a:t>
            </a:r>
            <a:r>
              <a:rPr sz="1800" dirty="0">
                <a:latin typeface="Calibri"/>
                <a:cs typeface="Calibri"/>
              </a:rPr>
              <a:t>of</a:t>
            </a:r>
            <a:r>
              <a:rPr sz="1800" spc="-25" dirty="0">
                <a:latin typeface="Calibri"/>
                <a:cs typeface="Calibri"/>
              </a:rPr>
              <a:t> </a:t>
            </a:r>
            <a:r>
              <a:rPr sz="1800" spc="-10" dirty="0">
                <a:latin typeface="Calibri"/>
                <a:cs typeface="Calibri"/>
              </a:rPr>
              <a:t>Treasury</a:t>
            </a:r>
            <a:r>
              <a:rPr sz="1800" spc="-30" dirty="0">
                <a:latin typeface="Calibri"/>
                <a:cs typeface="Calibri"/>
              </a:rPr>
              <a:t> </a:t>
            </a:r>
            <a:r>
              <a:rPr sz="1800" spc="-10" dirty="0">
                <a:latin typeface="Calibri"/>
                <a:cs typeface="Calibri"/>
              </a:rPr>
              <a:t>Management), </a:t>
            </a:r>
            <a:r>
              <a:rPr sz="1800" dirty="0">
                <a:latin typeface="Calibri"/>
                <a:cs typeface="Calibri"/>
              </a:rPr>
              <a:t>usually</a:t>
            </a:r>
            <a:r>
              <a:rPr sz="1800" spc="-15"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cases</a:t>
            </a:r>
            <a:r>
              <a:rPr sz="1800" spc="-15" dirty="0">
                <a:latin typeface="Calibri"/>
                <a:cs typeface="Calibri"/>
              </a:rPr>
              <a:t> </a:t>
            </a:r>
            <a:r>
              <a:rPr sz="1800" dirty="0">
                <a:latin typeface="Calibri"/>
                <a:cs typeface="Calibri"/>
              </a:rPr>
              <a:t>where</a:t>
            </a:r>
            <a:r>
              <a:rPr sz="1800" spc="-5" dirty="0">
                <a:latin typeface="Calibri"/>
                <a:cs typeface="Calibri"/>
              </a:rPr>
              <a:t> </a:t>
            </a:r>
            <a:r>
              <a:rPr sz="1800" dirty="0">
                <a:latin typeface="Calibri"/>
                <a:cs typeface="Calibri"/>
              </a:rPr>
              <a:t>safe</a:t>
            </a:r>
            <a:r>
              <a:rPr sz="1800" spc="-5" dirty="0">
                <a:latin typeface="Calibri"/>
                <a:cs typeface="Calibri"/>
              </a:rPr>
              <a:t> </a:t>
            </a:r>
            <a:r>
              <a:rPr sz="1800" spc="-10" dirty="0">
                <a:latin typeface="Calibri"/>
                <a:cs typeface="Calibri"/>
              </a:rPr>
              <a:t>transmittal </a:t>
            </a:r>
            <a:r>
              <a:rPr sz="1800" dirty="0">
                <a:latin typeface="Calibri"/>
                <a:cs typeface="Calibri"/>
              </a:rPr>
              <a:t>of</a:t>
            </a:r>
            <a:r>
              <a:rPr sz="1800" spc="-10" dirty="0">
                <a:latin typeface="Calibri"/>
                <a:cs typeface="Calibri"/>
              </a:rPr>
              <a:t> </a:t>
            </a:r>
            <a:r>
              <a:rPr sz="1800" dirty="0">
                <a:latin typeface="Calibri"/>
                <a:cs typeface="Calibri"/>
              </a:rPr>
              <a:t>funds</a:t>
            </a:r>
            <a:r>
              <a:rPr sz="1800" spc="-10" dirty="0">
                <a:latin typeface="Calibri"/>
                <a:cs typeface="Calibri"/>
              </a:rPr>
              <a:t> </a:t>
            </a:r>
            <a:r>
              <a:rPr sz="1800" dirty="0">
                <a:latin typeface="Calibri"/>
                <a:cs typeface="Calibri"/>
              </a:rPr>
              <a:t>aren’t</a:t>
            </a:r>
            <a:r>
              <a:rPr sz="1800" spc="-15" dirty="0">
                <a:latin typeface="Calibri"/>
                <a:cs typeface="Calibri"/>
              </a:rPr>
              <a:t> </a:t>
            </a:r>
            <a:r>
              <a:rPr sz="1800" dirty="0">
                <a:latin typeface="Calibri"/>
                <a:cs typeface="Calibri"/>
              </a:rPr>
              <a:t>possible</a:t>
            </a:r>
            <a:r>
              <a:rPr sz="1800" spc="-5" dirty="0">
                <a:latin typeface="Calibri"/>
                <a:cs typeface="Calibri"/>
              </a:rPr>
              <a:t> </a:t>
            </a:r>
            <a:r>
              <a:rPr sz="1800" dirty="0">
                <a:latin typeface="Calibri"/>
                <a:cs typeface="Calibri"/>
              </a:rPr>
              <a:t>by</a:t>
            </a:r>
            <a:r>
              <a:rPr sz="1800" spc="-15" dirty="0">
                <a:latin typeface="Calibri"/>
                <a:cs typeface="Calibri"/>
              </a:rPr>
              <a:t> </a:t>
            </a:r>
            <a:r>
              <a:rPr sz="1800" dirty="0">
                <a:latin typeface="Calibri"/>
                <a:cs typeface="Calibri"/>
              </a:rPr>
              <a:t>mail,</a:t>
            </a:r>
            <a:r>
              <a:rPr sz="1800" spc="-1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where local</a:t>
            </a:r>
            <a:r>
              <a:rPr sz="1800" spc="-10" dirty="0">
                <a:latin typeface="Calibri"/>
                <a:cs typeface="Calibri"/>
              </a:rPr>
              <a:t> </a:t>
            </a:r>
            <a:r>
              <a:rPr sz="1800" dirty="0">
                <a:latin typeface="Calibri"/>
                <a:cs typeface="Calibri"/>
              </a:rPr>
              <a:t>bank</a:t>
            </a:r>
            <a:r>
              <a:rPr sz="1800" spc="-20" dirty="0">
                <a:latin typeface="Calibri"/>
                <a:cs typeface="Calibri"/>
              </a:rPr>
              <a:t> </a:t>
            </a:r>
            <a:r>
              <a:rPr sz="1800" dirty="0">
                <a:latin typeface="Calibri"/>
                <a:cs typeface="Calibri"/>
              </a:rPr>
              <a:t>can’t</a:t>
            </a:r>
            <a:r>
              <a:rPr sz="1800" spc="-15" dirty="0">
                <a:latin typeface="Calibri"/>
                <a:cs typeface="Calibri"/>
              </a:rPr>
              <a:t> </a:t>
            </a:r>
            <a:r>
              <a:rPr sz="1800" dirty="0">
                <a:latin typeface="Calibri"/>
                <a:cs typeface="Calibri"/>
              </a:rPr>
              <a:t>deal</a:t>
            </a:r>
            <a:r>
              <a:rPr sz="1800" spc="-10" dirty="0">
                <a:latin typeface="Calibri"/>
                <a:cs typeface="Calibri"/>
              </a:rPr>
              <a:t> </a:t>
            </a:r>
            <a:r>
              <a:rPr sz="1800" dirty="0">
                <a:latin typeface="Calibri"/>
                <a:cs typeface="Calibri"/>
              </a:rPr>
              <a:t>with</a:t>
            </a:r>
            <a:r>
              <a:rPr sz="1800" spc="-5" dirty="0">
                <a:latin typeface="Calibri"/>
                <a:cs typeface="Calibri"/>
              </a:rPr>
              <a:t> </a:t>
            </a:r>
            <a:r>
              <a:rPr sz="1800" dirty="0">
                <a:latin typeface="Calibri"/>
                <a:cs typeface="Calibri"/>
              </a:rPr>
              <a:t>a</a:t>
            </a:r>
            <a:r>
              <a:rPr sz="1800" spc="-5" dirty="0">
                <a:latin typeface="Calibri"/>
                <a:cs typeface="Calibri"/>
              </a:rPr>
              <a:t> </a:t>
            </a:r>
            <a:r>
              <a:rPr sz="1800" spc="-10" dirty="0">
                <a:latin typeface="Calibri"/>
                <a:cs typeface="Calibri"/>
              </a:rPr>
              <a:t>paper deposit</a:t>
            </a:r>
            <a:endParaRPr sz="1800">
              <a:latin typeface="Calibri"/>
              <a:cs typeface="Calibri"/>
            </a:endParaRPr>
          </a:p>
          <a:p>
            <a:pPr marL="183515" indent="-170815">
              <a:lnSpc>
                <a:spcPct val="100000"/>
              </a:lnSpc>
              <a:spcBef>
                <a:spcPts val="720"/>
              </a:spcBef>
              <a:buFont typeface="Arial"/>
              <a:buChar char="•"/>
              <a:tabLst>
                <a:tab pos="183515" algn="l"/>
              </a:tabLst>
            </a:pPr>
            <a:r>
              <a:rPr sz="1800" dirty="0">
                <a:latin typeface="Calibri"/>
                <a:cs typeface="Calibri"/>
              </a:rPr>
              <a:t>International</a:t>
            </a:r>
            <a:r>
              <a:rPr sz="1800" spc="-25" dirty="0">
                <a:latin typeface="Calibri"/>
                <a:cs typeface="Calibri"/>
              </a:rPr>
              <a:t> </a:t>
            </a:r>
            <a:r>
              <a:rPr sz="1800" dirty="0">
                <a:latin typeface="Calibri"/>
                <a:cs typeface="Calibri"/>
              </a:rPr>
              <a:t>wires</a:t>
            </a:r>
            <a:r>
              <a:rPr sz="1800" spc="-25" dirty="0">
                <a:latin typeface="Calibri"/>
                <a:cs typeface="Calibri"/>
              </a:rPr>
              <a:t> </a:t>
            </a:r>
            <a:r>
              <a:rPr sz="1800" dirty="0">
                <a:latin typeface="Calibri"/>
                <a:cs typeface="Calibri"/>
              </a:rPr>
              <a:t>which</a:t>
            </a:r>
            <a:r>
              <a:rPr sz="1800" spc="-1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paid</a:t>
            </a:r>
            <a:r>
              <a:rPr sz="1800" spc="-1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foreign</a:t>
            </a:r>
            <a:r>
              <a:rPr sz="1800" spc="-15" dirty="0">
                <a:latin typeface="Calibri"/>
                <a:cs typeface="Calibri"/>
              </a:rPr>
              <a:t> </a:t>
            </a:r>
            <a:r>
              <a:rPr sz="1800" dirty="0">
                <a:latin typeface="Calibri"/>
                <a:cs typeface="Calibri"/>
              </a:rPr>
              <a:t>currency</a:t>
            </a:r>
            <a:r>
              <a:rPr sz="1800" spc="-2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can</a:t>
            </a:r>
            <a:r>
              <a:rPr sz="1800" spc="-1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sent</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any</a:t>
            </a:r>
            <a:r>
              <a:rPr sz="1800" spc="-20" dirty="0">
                <a:latin typeface="Calibri"/>
                <a:cs typeface="Calibri"/>
              </a:rPr>
              <a:t> </a:t>
            </a:r>
            <a:r>
              <a:rPr sz="1800" spc="-10" dirty="0">
                <a:latin typeface="Calibri"/>
                <a:cs typeface="Calibri"/>
              </a:rPr>
              <a:t>amount</a:t>
            </a:r>
            <a:endParaRPr sz="1800">
              <a:latin typeface="Calibri"/>
              <a:cs typeface="Calibri"/>
            </a:endParaRPr>
          </a:p>
          <a:p>
            <a:pPr marL="184150" marR="19050" indent="-171450">
              <a:lnSpc>
                <a:spcPct val="90600"/>
              </a:lnSpc>
              <a:spcBef>
                <a:spcPts val="1045"/>
              </a:spcBef>
              <a:buFont typeface="Arial"/>
              <a:buChar char="•"/>
              <a:tabLst>
                <a:tab pos="184150" algn="l"/>
              </a:tabLst>
            </a:pPr>
            <a:r>
              <a:rPr sz="1800" dirty="0">
                <a:latin typeface="Calibri"/>
                <a:cs typeface="Calibri"/>
              </a:rPr>
              <a:t>Domestic</a:t>
            </a:r>
            <a:r>
              <a:rPr sz="1800" spc="-20" dirty="0">
                <a:latin typeface="Calibri"/>
                <a:cs typeface="Calibri"/>
              </a:rPr>
              <a:t> </a:t>
            </a:r>
            <a:r>
              <a:rPr sz="1800" dirty="0">
                <a:latin typeface="Calibri"/>
                <a:cs typeface="Calibri"/>
              </a:rPr>
              <a:t>wires</a:t>
            </a:r>
            <a:r>
              <a:rPr sz="1800" spc="-20" dirty="0">
                <a:latin typeface="Calibri"/>
                <a:cs typeface="Calibri"/>
              </a:rPr>
              <a:t> </a:t>
            </a:r>
            <a:r>
              <a:rPr sz="1800" dirty="0">
                <a:latin typeface="Calibri"/>
                <a:cs typeface="Calibri"/>
              </a:rPr>
              <a:t>(USD)</a:t>
            </a:r>
            <a:r>
              <a:rPr sz="1800" spc="-1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allowed</a:t>
            </a:r>
            <a:r>
              <a:rPr sz="1800" spc="-10" dirty="0">
                <a:latin typeface="Calibri"/>
                <a:cs typeface="Calibri"/>
              </a:rPr>
              <a:t> </a:t>
            </a:r>
            <a:r>
              <a:rPr sz="1800" dirty="0">
                <a:latin typeface="Calibri"/>
                <a:cs typeface="Calibri"/>
              </a:rPr>
              <a:t>–</a:t>
            </a:r>
            <a:r>
              <a:rPr sz="1800" spc="-15" dirty="0">
                <a:latin typeface="Calibri"/>
                <a:cs typeface="Calibri"/>
              </a:rPr>
              <a:t> </a:t>
            </a:r>
            <a:r>
              <a:rPr sz="1800" spc="-20" dirty="0">
                <a:latin typeface="Calibri"/>
                <a:cs typeface="Calibri"/>
              </a:rPr>
              <a:t>however,</a:t>
            </a:r>
            <a:r>
              <a:rPr sz="1800" spc="-15" dirty="0">
                <a:latin typeface="Calibri"/>
                <a:cs typeface="Calibri"/>
              </a:rPr>
              <a:t> </a:t>
            </a:r>
            <a:r>
              <a:rPr sz="1800" dirty="0">
                <a:latin typeface="Calibri"/>
                <a:cs typeface="Calibri"/>
              </a:rPr>
              <a:t>ACH</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other</a:t>
            </a:r>
            <a:r>
              <a:rPr sz="1800" spc="-20" dirty="0">
                <a:latin typeface="Calibri"/>
                <a:cs typeface="Calibri"/>
              </a:rPr>
              <a:t> </a:t>
            </a:r>
            <a:r>
              <a:rPr sz="1800" dirty="0">
                <a:latin typeface="Calibri"/>
                <a:cs typeface="Calibri"/>
              </a:rPr>
              <a:t>electronic</a:t>
            </a:r>
            <a:r>
              <a:rPr sz="1800" spc="-15" dirty="0">
                <a:latin typeface="Calibri"/>
                <a:cs typeface="Calibri"/>
              </a:rPr>
              <a:t> </a:t>
            </a:r>
            <a:r>
              <a:rPr sz="1800" spc="-10" dirty="0">
                <a:latin typeface="Calibri"/>
                <a:cs typeface="Calibri"/>
              </a:rPr>
              <a:t>transfer</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funds</a:t>
            </a:r>
            <a:r>
              <a:rPr sz="1800" spc="-2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possible </a:t>
            </a:r>
            <a:r>
              <a:rPr sz="1800" i="1" dirty="0">
                <a:latin typeface="Calibri"/>
                <a:cs typeface="Calibri"/>
              </a:rPr>
              <a:t>(Exceptions</a:t>
            </a:r>
            <a:r>
              <a:rPr sz="1800" i="1" spc="-15" dirty="0">
                <a:latin typeface="Calibri"/>
                <a:cs typeface="Calibri"/>
              </a:rPr>
              <a:t> </a:t>
            </a:r>
            <a:r>
              <a:rPr sz="1800" i="1" dirty="0">
                <a:latin typeface="Calibri"/>
                <a:cs typeface="Calibri"/>
              </a:rPr>
              <a:t>to</a:t>
            </a:r>
            <a:r>
              <a:rPr sz="1800" i="1" spc="-15"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are</a:t>
            </a:r>
            <a:r>
              <a:rPr sz="1800" i="1" spc="-5" dirty="0">
                <a:latin typeface="Calibri"/>
                <a:cs typeface="Calibri"/>
              </a:rPr>
              <a:t> </a:t>
            </a:r>
            <a:r>
              <a:rPr sz="1800" i="1" dirty="0">
                <a:latin typeface="Calibri"/>
                <a:cs typeface="Calibri"/>
              </a:rPr>
              <a:t>granted</a:t>
            </a:r>
            <a:r>
              <a:rPr sz="1800" i="1" spc="-15" dirty="0">
                <a:latin typeface="Calibri"/>
                <a:cs typeface="Calibri"/>
              </a:rPr>
              <a:t> </a:t>
            </a:r>
            <a:r>
              <a:rPr sz="1800" i="1" dirty="0">
                <a:latin typeface="Calibri"/>
                <a:cs typeface="Calibri"/>
              </a:rPr>
              <a:t>by</a:t>
            </a:r>
            <a:r>
              <a:rPr sz="1800" i="1" spc="-20" dirty="0">
                <a:latin typeface="Calibri"/>
                <a:cs typeface="Calibri"/>
              </a:rPr>
              <a:t> </a:t>
            </a:r>
            <a:r>
              <a:rPr sz="1800" i="1" dirty="0">
                <a:latin typeface="Calibri"/>
                <a:cs typeface="Calibri"/>
              </a:rPr>
              <a:t>the</a:t>
            </a:r>
            <a:r>
              <a:rPr sz="1800" i="1" spc="-5" dirty="0">
                <a:latin typeface="Calibri"/>
                <a:cs typeface="Calibri"/>
              </a:rPr>
              <a:t> </a:t>
            </a:r>
            <a:r>
              <a:rPr sz="1800" i="1" dirty="0">
                <a:latin typeface="Calibri"/>
                <a:cs typeface="Calibri"/>
              </a:rPr>
              <a:t>OTM</a:t>
            </a:r>
            <a:r>
              <a:rPr sz="1800" i="1" spc="-15" dirty="0">
                <a:latin typeface="Calibri"/>
                <a:cs typeface="Calibri"/>
              </a:rPr>
              <a:t> </a:t>
            </a:r>
            <a:r>
              <a:rPr sz="1800" i="1" dirty="0">
                <a:latin typeface="Calibri"/>
                <a:cs typeface="Calibri"/>
              </a:rPr>
              <a:t>office</a:t>
            </a:r>
            <a:r>
              <a:rPr sz="1800" i="1" spc="-10" dirty="0">
                <a:latin typeface="Calibri"/>
                <a:cs typeface="Calibri"/>
              </a:rPr>
              <a:t> </a:t>
            </a:r>
            <a:r>
              <a:rPr sz="1800" i="1" dirty="0">
                <a:latin typeface="Calibri"/>
                <a:cs typeface="Calibri"/>
              </a:rPr>
              <a:t>if</a:t>
            </a:r>
            <a:r>
              <a:rPr sz="1800" i="1" spc="-10" dirty="0">
                <a:latin typeface="Calibri"/>
                <a:cs typeface="Calibri"/>
              </a:rPr>
              <a:t> </a:t>
            </a:r>
            <a:r>
              <a:rPr sz="1800" i="1" dirty="0">
                <a:latin typeface="Calibri"/>
                <a:cs typeface="Calibri"/>
              </a:rPr>
              <a:t>there</a:t>
            </a:r>
            <a:r>
              <a:rPr sz="1800" i="1" spc="-10" dirty="0">
                <a:latin typeface="Calibri"/>
                <a:cs typeface="Calibri"/>
              </a:rPr>
              <a:t> </a:t>
            </a:r>
            <a:r>
              <a:rPr sz="1800" i="1" dirty="0">
                <a:latin typeface="Calibri"/>
                <a:cs typeface="Calibri"/>
              </a:rPr>
              <a:t>is</a:t>
            </a:r>
            <a:r>
              <a:rPr sz="1800" i="1" spc="-15" dirty="0">
                <a:latin typeface="Calibri"/>
                <a:cs typeface="Calibri"/>
              </a:rPr>
              <a:t> </a:t>
            </a:r>
            <a:r>
              <a:rPr sz="1800" i="1" dirty="0">
                <a:latin typeface="Calibri"/>
                <a:cs typeface="Calibri"/>
              </a:rPr>
              <a:t>no</a:t>
            </a:r>
            <a:r>
              <a:rPr sz="1800" i="1" spc="-10" dirty="0">
                <a:latin typeface="Calibri"/>
                <a:cs typeface="Calibri"/>
              </a:rPr>
              <a:t> </a:t>
            </a:r>
            <a:r>
              <a:rPr sz="1800" i="1" dirty="0">
                <a:latin typeface="Calibri"/>
                <a:cs typeface="Calibri"/>
              </a:rPr>
              <a:t>other</a:t>
            </a:r>
            <a:r>
              <a:rPr sz="1800" i="1" spc="-20" dirty="0">
                <a:latin typeface="Calibri"/>
                <a:cs typeface="Calibri"/>
              </a:rPr>
              <a:t> </a:t>
            </a:r>
            <a:r>
              <a:rPr sz="1800" i="1" dirty="0">
                <a:latin typeface="Calibri"/>
                <a:cs typeface="Calibri"/>
              </a:rPr>
              <a:t>way</a:t>
            </a:r>
            <a:r>
              <a:rPr sz="1800" i="1" spc="-20" dirty="0">
                <a:latin typeface="Calibri"/>
                <a:cs typeface="Calibri"/>
              </a:rPr>
              <a:t> </a:t>
            </a:r>
            <a:r>
              <a:rPr sz="1800" i="1" dirty="0">
                <a:latin typeface="Calibri"/>
                <a:cs typeface="Calibri"/>
              </a:rPr>
              <a:t>to</a:t>
            </a:r>
            <a:r>
              <a:rPr sz="1800" i="1" spc="-10" dirty="0">
                <a:latin typeface="Calibri"/>
                <a:cs typeface="Calibri"/>
              </a:rPr>
              <a:t> </a:t>
            </a:r>
            <a:r>
              <a:rPr sz="1800" i="1" dirty="0">
                <a:latin typeface="Calibri"/>
                <a:cs typeface="Calibri"/>
              </a:rPr>
              <a:t>get</a:t>
            </a:r>
            <a:r>
              <a:rPr sz="1800" i="1" spc="-20"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funds</a:t>
            </a:r>
            <a:r>
              <a:rPr sz="1800" i="1" spc="-10" dirty="0">
                <a:latin typeface="Calibri"/>
                <a:cs typeface="Calibri"/>
              </a:rPr>
              <a:t> </a:t>
            </a:r>
            <a:r>
              <a:rPr sz="1800" i="1" dirty="0">
                <a:latin typeface="Calibri"/>
                <a:cs typeface="Calibri"/>
              </a:rPr>
              <a:t>to</a:t>
            </a:r>
            <a:r>
              <a:rPr sz="1800" i="1" spc="-15" dirty="0">
                <a:latin typeface="Calibri"/>
                <a:cs typeface="Calibri"/>
              </a:rPr>
              <a:t> </a:t>
            </a:r>
            <a:r>
              <a:rPr sz="1800" i="1" dirty="0">
                <a:latin typeface="Calibri"/>
                <a:cs typeface="Calibri"/>
              </a:rPr>
              <a:t>the</a:t>
            </a:r>
            <a:r>
              <a:rPr sz="1800" i="1" spc="-10" dirty="0">
                <a:latin typeface="Calibri"/>
                <a:cs typeface="Calibri"/>
              </a:rPr>
              <a:t> </a:t>
            </a:r>
            <a:r>
              <a:rPr sz="1800" i="1" dirty="0">
                <a:latin typeface="Calibri"/>
                <a:cs typeface="Calibri"/>
              </a:rPr>
              <a:t>payee</a:t>
            </a:r>
            <a:r>
              <a:rPr sz="1800" i="1" spc="-5" dirty="0">
                <a:latin typeface="Calibri"/>
                <a:cs typeface="Calibri"/>
              </a:rPr>
              <a:t> </a:t>
            </a:r>
            <a:r>
              <a:rPr sz="1800" i="1" dirty="0">
                <a:latin typeface="Calibri"/>
                <a:cs typeface="Calibri"/>
              </a:rPr>
              <a:t>but</a:t>
            </a:r>
            <a:r>
              <a:rPr sz="1800" i="1" spc="-20" dirty="0">
                <a:latin typeface="Calibri"/>
                <a:cs typeface="Calibri"/>
              </a:rPr>
              <a:t> </a:t>
            </a:r>
            <a:r>
              <a:rPr sz="1800" i="1" dirty="0">
                <a:latin typeface="Calibri"/>
                <a:cs typeface="Calibri"/>
              </a:rPr>
              <a:t>there</a:t>
            </a:r>
            <a:r>
              <a:rPr sz="1800" i="1" spc="-10" dirty="0">
                <a:latin typeface="Calibri"/>
                <a:cs typeface="Calibri"/>
              </a:rPr>
              <a:t> </a:t>
            </a:r>
            <a:r>
              <a:rPr sz="1800" i="1" dirty="0">
                <a:latin typeface="Calibri"/>
                <a:cs typeface="Calibri"/>
              </a:rPr>
              <a:t>is</a:t>
            </a:r>
            <a:r>
              <a:rPr sz="1800" i="1" spc="-10" dirty="0">
                <a:latin typeface="Calibri"/>
                <a:cs typeface="Calibri"/>
              </a:rPr>
              <a:t> </a:t>
            </a:r>
            <a:r>
              <a:rPr sz="1800" i="1" spc="-50" dirty="0">
                <a:latin typeface="Calibri"/>
                <a:cs typeface="Calibri"/>
              </a:rPr>
              <a:t>a </a:t>
            </a:r>
            <a:r>
              <a:rPr sz="1800" i="1" dirty="0">
                <a:latin typeface="Calibri"/>
                <a:cs typeface="Calibri"/>
              </a:rPr>
              <a:t>high</a:t>
            </a:r>
            <a:r>
              <a:rPr sz="1800" i="1" spc="-15" dirty="0">
                <a:latin typeface="Calibri"/>
                <a:cs typeface="Calibri"/>
              </a:rPr>
              <a:t> </a:t>
            </a:r>
            <a:r>
              <a:rPr sz="1800" i="1" dirty="0">
                <a:latin typeface="Calibri"/>
                <a:cs typeface="Calibri"/>
              </a:rPr>
              <a:t>bar</a:t>
            </a:r>
            <a:r>
              <a:rPr sz="1800" i="1" spc="-20" dirty="0">
                <a:latin typeface="Calibri"/>
                <a:cs typeface="Calibri"/>
              </a:rPr>
              <a:t> </a:t>
            </a:r>
            <a:r>
              <a:rPr sz="1800" i="1" dirty="0">
                <a:latin typeface="Calibri"/>
                <a:cs typeface="Calibri"/>
              </a:rPr>
              <a:t>for</a:t>
            </a:r>
            <a:r>
              <a:rPr sz="1800" i="1" spc="-20" dirty="0">
                <a:latin typeface="Calibri"/>
                <a:cs typeface="Calibri"/>
              </a:rPr>
              <a:t> </a:t>
            </a:r>
            <a:r>
              <a:rPr sz="1800" i="1" dirty="0">
                <a:latin typeface="Calibri"/>
                <a:cs typeface="Calibri"/>
              </a:rPr>
              <a:t>this</a:t>
            </a:r>
            <a:r>
              <a:rPr sz="1800" i="1" spc="-10" dirty="0">
                <a:latin typeface="Calibri"/>
                <a:cs typeface="Calibri"/>
              </a:rPr>
              <a:t> exception)</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2093" y="269747"/>
            <a:ext cx="5088255" cy="695960"/>
          </a:xfrm>
          <a:prstGeom prst="rect">
            <a:avLst/>
          </a:prstGeom>
        </p:spPr>
        <p:txBody>
          <a:bodyPr vert="horz" wrap="square" lIns="0" tIns="12700" rIns="0" bIns="0" rtlCol="0">
            <a:spAutoFit/>
          </a:bodyPr>
          <a:lstStyle/>
          <a:p>
            <a:pPr marL="12700">
              <a:lnSpc>
                <a:spcPct val="100000"/>
              </a:lnSpc>
              <a:spcBef>
                <a:spcPts val="100"/>
              </a:spcBef>
            </a:pPr>
            <a:r>
              <a:rPr dirty="0"/>
              <a:t>Procurement</a:t>
            </a:r>
            <a:r>
              <a:rPr spc="-160" dirty="0"/>
              <a:t> </a:t>
            </a:r>
            <a:r>
              <a:rPr spc="-10" dirty="0"/>
              <a:t>Policy</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997565" cy="3660140"/>
          </a:xfrm>
          <a:prstGeom prst="rect">
            <a:avLst/>
          </a:prstGeom>
        </p:spPr>
        <p:txBody>
          <a:bodyPr vert="horz" wrap="square" lIns="0" tIns="38100" rIns="0" bIns="0" rtlCol="0">
            <a:spAutoFit/>
          </a:bodyPr>
          <a:lstStyle/>
          <a:p>
            <a:pPr marL="298450" marR="123189" indent="-285750" algn="just">
              <a:lnSpc>
                <a:spcPct val="90600"/>
              </a:lnSpc>
              <a:spcBef>
                <a:spcPts val="300"/>
              </a:spcBef>
              <a:buFont typeface="Arial"/>
              <a:buChar char="•"/>
              <a:tabLst>
                <a:tab pos="298450" algn="l"/>
              </a:tabLst>
            </a:pPr>
            <a:r>
              <a:rPr sz="1800" dirty="0">
                <a:latin typeface="Calibri"/>
                <a:cs typeface="Calibri"/>
              </a:rPr>
              <a:t>Whenever</a:t>
            </a:r>
            <a:r>
              <a:rPr sz="1800" spc="-25" dirty="0">
                <a:latin typeface="Calibri"/>
                <a:cs typeface="Calibri"/>
              </a:rPr>
              <a:t> </a:t>
            </a:r>
            <a:r>
              <a:rPr sz="1800" dirty="0">
                <a:latin typeface="Calibri"/>
                <a:cs typeface="Calibri"/>
              </a:rPr>
              <a:t>possible,</a:t>
            </a:r>
            <a:r>
              <a:rPr sz="1800" spc="-15" dirty="0">
                <a:latin typeface="Calibri"/>
                <a:cs typeface="Calibri"/>
              </a:rPr>
              <a:t> </a:t>
            </a:r>
            <a:r>
              <a:rPr sz="1800" dirty="0">
                <a:latin typeface="Calibri"/>
                <a:cs typeface="Calibri"/>
              </a:rPr>
              <a:t>all</a:t>
            </a:r>
            <a:r>
              <a:rPr sz="1800" spc="-20" dirty="0">
                <a:latin typeface="Calibri"/>
                <a:cs typeface="Calibri"/>
              </a:rPr>
              <a:t> </a:t>
            </a:r>
            <a:r>
              <a:rPr sz="1800" dirty="0">
                <a:latin typeface="Calibri"/>
                <a:cs typeface="Calibri"/>
              </a:rPr>
              <a:t>individuals</a:t>
            </a:r>
            <a:r>
              <a:rPr sz="1800" spc="-20" dirty="0">
                <a:latin typeface="Calibri"/>
                <a:cs typeface="Calibri"/>
              </a:rPr>
              <a:t> </a:t>
            </a:r>
            <a:r>
              <a:rPr sz="1800" dirty="0">
                <a:latin typeface="Calibri"/>
                <a:cs typeface="Calibri"/>
              </a:rPr>
              <a:t>purchasing</a:t>
            </a:r>
            <a:r>
              <a:rPr sz="1800" spc="-20" dirty="0">
                <a:latin typeface="Calibri"/>
                <a:cs typeface="Calibri"/>
              </a:rPr>
              <a:t> </a:t>
            </a:r>
            <a:r>
              <a:rPr sz="1800" dirty="0">
                <a:latin typeface="Calibri"/>
                <a:cs typeface="Calibri"/>
              </a:rPr>
              <a:t>on</a:t>
            </a:r>
            <a:r>
              <a:rPr sz="1800" spc="-10" dirty="0">
                <a:latin typeface="Calibri"/>
                <a:cs typeface="Calibri"/>
              </a:rPr>
              <a:t> </a:t>
            </a:r>
            <a:r>
              <a:rPr sz="1800" dirty="0">
                <a:latin typeface="Calibri"/>
                <a:cs typeface="Calibri"/>
              </a:rPr>
              <a:t>behalf</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Harvard</a:t>
            </a:r>
            <a:r>
              <a:rPr sz="1800" spc="-10" dirty="0">
                <a:latin typeface="Calibri"/>
                <a:cs typeface="Calibri"/>
              </a:rPr>
              <a:t> </a:t>
            </a:r>
            <a:r>
              <a:rPr sz="1800" dirty="0">
                <a:latin typeface="Calibri"/>
                <a:cs typeface="Calibri"/>
              </a:rPr>
              <a:t>University</a:t>
            </a:r>
            <a:r>
              <a:rPr sz="1800" spc="-25" dirty="0">
                <a:latin typeface="Calibri"/>
                <a:cs typeface="Calibri"/>
              </a:rPr>
              <a:t> </a:t>
            </a:r>
            <a:r>
              <a:rPr sz="1800" dirty="0">
                <a:latin typeface="Calibri"/>
                <a:cs typeface="Calibri"/>
              </a:rPr>
              <a:t>should</a:t>
            </a:r>
            <a:r>
              <a:rPr sz="1800" spc="-10" dirty="0">
                <a:latin typeface="Calibri"/>
                <a:cs typeface="Calibri"/>
              </a:rPr>
              <a:t> </a:t>
            </a:r>
            <a:r>
              <a:rPr sz="1800" dirty="0">
                <a:latin typeface="Calibri"/>
                <a:cs typeface="Calibri"/>
              </a:rPr>
              <a:t>purchase</a:t>
            </a:r>
            <a:r>
              <a:rPr sz="1800" spc="-15" dirty="0">
                <a:latin typeface="Calibri"/>
                <a:cs typeface="Calibri"/>
              </a:rPr>
              <a:t> </a:t>
            </a:r>
            <a:r>
              <a:rPr sz="1800" dirty="0">
                <a:latin typeface="Calibri"/>
                <a:cs typeface="Calibri"/>
              </a:rPr>
              <a:t>goods</a:t>
            </a:r>
            <a:r>
              <a:rPr sz="1800" spc="-20" dirty="0">
                <a:latin typeface="Calibri"/>
                <a:cs typeface="Calibri"/>
              </a:rPr>
              <a:t> </a:t>
            </a:r>
            <a:r>
              <a:rPr sz="1800" dirty="0">
                <a:latin typeface="Calibri"/>
                <a:cs typeface="Calibri"/>
              </a:rPr>
              <a:t>and</a:t>
            </a:r>
            <a:r>
              <a:rPr sz="1800" spc="-10" dirty="0">
                <a:latin typeface="Calibri"/>
                <a:cs typeface="Calibri"/>
              </a:rPr>
              <a:t> services </a:t>
            </a:r>
            <a:r>
              <a:rPr sz="1800" dirty="0">
                <a:latin typeface="Calibri"/>
                <a:cs typeface="Calibri"/>
              </a:rPr>
              <a:t>from</a:t>
            </a:r>
            <a:r>
              <a:rPr sz="1800" spc="-25" dirty="0">
                <a:latin typeface="Calibri"/>
                <a:cs typeface="Calibri"/>
              </a:rPr>
              <a:t> </a:t>
            </a:r>
            <a:r>
              <a:rPr sz="1800" dirty="0">
                <a:latin typeface="Calibri"/>
                <a:cs typeface="Calibri"/>
              </a:rPr>
              <a:t>Harvard</a:t>
            </a:r>
            <a:r>
              <a:rPr sz="1800" spc="-15" dirty="0">
                <a:latin typeface="Calibri"/>
                <a:cs typeface="Calibri"/>
              </a:rPr>
              <a:t> </a:t>
            </a:r>
            <a:r>
              <a:rPr sz="1800" spc="-10" dirty="0">
                <a:latin typeface="Calibri"/>
                <a:cs typeface="Calibri"/>
              </a:rPr>
              <a:t>Preferred</a:t>
            </a:r>
            <a:r>
              <a:rPr sz="1800" spc="-20" dirty="0">
                <a:latin typeface="Calibri"/>
                <a:cs typeface="Calibri"/>
              </a:rPr>
              <a:t> </a:t>
            </a:r>
            <a:r>
              <a:rPr sz="1800" spc="-10" dirty="0">
                <a:latin typeface="Calibri"/>
                <a:cs typeface="Calibri"/>
              </a:rPr>
              <a:t>Vendors</a:t>
            </a:r>
            <a:r>
              <a:rPr sz="1800" spc="-2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Suppliers</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reduce</a:t>
            </a:r>
            <a:r>
              <a:rPr sz="1800" spc="-15" dirty="0">
                <a:latin typeface="Calibri"/>
                <a:cs typeface="Calibri"/>
              </a:rPr>
              <a:t> </a:t>
            </a:r>
            <a:r>
              <a:rPr sz="1800" spc="-10" dirty="0">
                <a:latin typeface="Calibri"/>
                <a:cs typeface="Calibri"/>
              </a:rPr>
              <a:t>administrative</a:t>
            </a:r>
            <a:r>
              <a:rPr sz="1800" spc="-20" dirty="0">
                <a:latin typeface="Calibri"/>
                <a:cs typeface="Calibri"/>
              </a:rPr>
              <a:t> </a:t>
            </a:r>
            <a:r>
              <a:rPr sz="1800" dirty="0">
                <a:latin typeface="Calibri"/>
                <a:cs typeface="Calibri"/>
              </a:rPr>
              <a:t>burden</a:t>
            </a:r>
            <a:r>
              <a:rPr sz="1800" spc="-1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maximize</a:t>
            </a:r>
            <a:r>
              <a:rPr sz="1800" spc="-2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University’s</a:t>
            </a:r>
            <a:r>
              <a:rPr sz="1800" spc="-25" dirty="0">
                <a:latin typeface="Calibri"/>
                <a:cs typeface="Calibri"/>
              </a:rPr>
              <a:t> </a:t>
            </a:r>
            <a:r>
              <a:rPr sz="1800" spc="-10" dirty="0">
                <a:latin typeface="Calibri"/>
                <a:cs typeface="Calibri"/>
              </a:rPr>
              <a:t>buying power</a:t>
            </a:r>
            <a:endParaRPr sz="1800">
              <a:latin typeface="Calibri"/>
              <a:cs typeface="Calibri"/>
            </a:endParaRPr>
          </a:p>
          <a:p>
            <a:pPr marL="298450" marR="5080" indent="-285750">
              <a:lnSpc>
                <a:spcPts val="1920"/>
              </a:lnSpc>
              <a:spcBef>
                <a:spcPts val="985"/>
              </a:spcBef>
              <a:buFont typeface="Arial"/>
              <a:buChar char="•"/>
              <a:tabLst>
                <a:tab pos="298450" algn="l"/>
              </a:tabLst>
            </a:pPr>
            <a:r>
              <a:rPr sz="1800" dirty="0">
                <a:latin typeface="Calibri"/>
                <a:cs typeface="Calibri"/>
              </a:rPr>
              <a:t>Adhere</a:t>
            </a:r>
            <a:r>
              <a:rPr sz="1800" spc="-30"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Responsibilities</a:t>
            </a:r>
            <a:r>
              <a:rPr sz="1800" spc="-4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Purchasers,</a:t>
            </a:r>
            <a:r>
              <a:rPr sz="1800" spc="-30" dirty="0">
                <a:latin typeface="Calibri"/>
                <a:cs typeface="Calibri"/>
              </a:rPr>
              <a:t> </a:t>
            </a:r>
            <a:r>
              <a:rPr sz="1800" dirty="0">
                <a:latin typeface="Calibri"/>
                <a:cs typeface="Calibri"/>
              </a:rPr>
              <a:t>Preparers,</a:t>
            </a:r>
            <a:r>
              <a:rPr sz="1800" spc="-3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Approvers</a:t>
            </a:r>
            <a:r>
              <a:rPr sz="1800" spc="-35" dirty="0">
                <a:latin typeface="Calibri"/>
                <a:cs typeface="Calibri"/>
              </a:rPr>
              <a:t> </a:t>
            </a:r>
            <a:r>
              <a:rPr sz="1800" spc="-20" dirty="0">
                <a:latin typeface="Calibri"/>
                <a:cs typeface="Calibri"/>
              </a:rPr>
              <a:t>(ROPPA)</a:t>
            </a:r>
            <a:r>
              <a:rPr sz="1800" spc="-35"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Conflict</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Interest</a:t>
            </a:r>
            <a:r>
              <a:rPr sz="1800" spc="-35" dirty="0">
                <a:latin typeface="Calibri"/>
                <a:cs typeface="Calibri"/>
              </a:rPr>
              <a:t> </a:t>
            </a:r>
            <a:r>
              <a:rPr sz="1800" dirty="0">
                <a:latin typeface="Calibri"/>
                <a:cs typeface="Calibri"/>
              </a:rPr>
              <a:t>Standards</a:t>
            </a:r>
            <a:r>
              <a:rPr sz="1800" spc="-40" dirty="0">
                <a:latin typeface="Calibri"/>
                <a:cs typeface="Calibri"/>
              </a:rPr>
              <a:t> </a:t>
            </a:r>
            <a:r>
              <a:rPr sz="1800" dirty="0">
                <a:latin typeface="Calibri"/>
                <a:cs typeface="Calibri"/>
              </a:rPr>
              <a:t>–</a:t>
            </a:r>
            <a:r>
              <a:rPr sz="1800" spc="-30" dirty="0">
                <a:latin typeface="Calibri"/>
                <a:cs typeface="Calibri"/>
              </a:rPr>
              <a:t> </a:t>
            </a:r>
            <a:r>
              <a:rPr sz="1800" spc="-25" dirty="0">
                <a:latin typeface="Calibri"/>
                <a:cs typeface="Calibri"/>
              </a:rPr>
              <a:t>see </a:t>
            </a:r>
            <a:r>
              <a:rPr sz="1800" spc="-20" dirty="0">
                <a:latin typeface="Calibri"/>
                <a:cs typeface="Calibri"/>
              </a:rPr>
              <a:t>ROPPA</a:t>
            </a:r>
            <a:r>
              <a:rPr sz="1800" spc="-55"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Procurement</a:t>
            </a:r>
            <a:r>
              <a:rPr sz="1800" spc="-40" dirty="0">
                <a:latin typeface="Calibri"/>
                <a:cs typeface="Calibri"/>
              </a:rPr>
              <a:t> </a:t>
            </a:r>
            <a:r>
              <a:rPr sz="1800" dirty="0">
                <a:latin typeface="Calibri"/>
                <a:cs typeface="Calibri"/>
              </a:rPr>
              <a:t>policy</a:t>
            </a:r>
            <a:r>
              <a:rPr sz="1800" spc="-45" dirty="0">
                <a:latin typeface="Calibri"/>
                <a:cs typeface="Calibri"/>
              </a:rPr>
              <a:t> </a:t>
            </a:r>
            <a:r>
              <a:rPr sz="1800" dirty="0">
                <a:latin typeface="Calibri"/>
                <a:cs typeface="Calibri"/>
              </a:rPr>
              <a:t>for</a:t>
            </a:r>
            <a:r>
              <a:rPr sz="1800" spc="-40" dirty="0">
                <a:latin typeface="Calibri"/>
                <a:cs typeface="Calibri"/>
              </a:rPr>
              <a:t> </a:t>
            </a:r>
            <a:r>
              <a:rPr sz="1800" spc="-10" dirty="0">
                <a:latin typeface="Calibri"/>
                <a:cs typeface="Calibri"/>
              </a:rPr>
              <a:t>details</a:t>
            </a:r>
            <a:endParaRPr sz="1800">
              <a:latin typeface="Calibri"/>
              <a:cs typeface="Calibri"/>
            </a:endParaRPr>
          </a:p>
          <a:p>
            <a:pPr marL="297815" indent="-285115">
              <a:lnSpc>
                <a:spcPct val="100000"/>
              </a:lnSpc>
              <a:spcBef>
                <a:spcPts val="815"/>
              </a:spcBef>
              <a:buFont typeface="Arial"/>
              <a:buChar char="•"/>
              <a:tabLst>
                <a:tab pos="297815" algn="l"/>
              </a:tabLst>
            </a:pPr>
            <a:r>
              <a:rPr sz="1800" dirty="0">
                <a:latin typeface="Calibri"/>
                <a:cs typeface="Calibri"/>
              </a:rPr>
              <a:t>Apply</a:t>
            </a:r>
            <a:r>
              <a:rPr sz="1800" spc="-55" dirty="0">
                <a:latin typeface="Calibri"/>
                <a:cs typeface="Calibri"/>
              </a:rPr>
              <a:t> </a:t>
            </a:r>
            <a:r>
              <a:rPr sz="1800" dirty="0">
                <a:latin typeface="Calibri"/>
                <a:cs typeface="Calibri"/>
              </a:rPr>
              <a:t>tax</a:t>
            </a:r>
            <a:r>
              <a:rPr sz="1800" spc="-45" dirty="0">
                <a:latin typeface="Calibri"/>
                <a:cs typeface="Calibri"/>
              </a:rPr>
              <a:t> </a:t>
            </a:r>
            <a:r>
              <a:rPr sz="1800" dirty="0">
                <a:latin typeface="Calibri"/>
                <a:cs typeface="Calibri"/>
              </a:rPr>
              <a:t>exemptions</a:t>
            </a:r>
            <a:r>
              <a:rPr sz="1800" spc="-45" dirty="0">
                <a:latin typeface="Calibri"/>
                <a:cs typeface="Calibri"/>
              </a:rPr>
              <a:t> </a:t>
            </a:r>
            <a:r>
              <a:rPr sz="1800" dirty="0">
                <a:latin typeface="Calibri"/>
                <a:cs typeface="Calibri"/>
              </a:rPr>
              <a:t>where</a:t>
            </a:r>
            <a:r>
              <a:rPr sz="1800" spc="-35" dirty="0">
                <a:latin typeface="Calibri"/>
                <a:cs typeface="Calibri"/>
              </a:rPr>
              <a:t> </a:t>
            </a:r>
            <a:r>
              <a:rPr sz="1800" spc="-10" dirty="0">
                <a:latin typeface="Calibri"/>
                <a:cs typeface="Calibri"/>
              </a:rPr>
              <a:t>applicable</a:t>
            </a:r>
            <a:endParaRPr sz="1800">
              <a:latin typeface="Calibri"/>
              <a:cs typeface="Calibri"/>
            </a:endParaRPr>
          </a:p>
          <a:p>
            <a:pPr marL="297815" indent="-285115">
              <a:lnSpc>
                <a:spcPct val="100000"/>
              </a:lnSpc>
              <a:spcBef>
                <a:spcPts val="720"/>
              </a:spcBef>
              <a:buFont typeface="Arial"/>
              <a:buChar char="•"/>
              <a:tabLst>
                <a:tab pos="297815" algn="l"/>
              </a:tabLst>
            </a:pPr>
            <a:r>
              <a:rPr sz="1800" dirty="0">
                <a:latin typeface="Calibri"/>
                <a:cs typeface="Calibri"/>
              </a:rPr>
              <a:t>Sponsored</a:t>
            </a:r>
            <a:r>
              <a:rPr sz="1800" spc="-35" dirty="0">
                <a:latin typeface="Calibri"/>
                <a:cs typeface="Calibri"/>
              </a:rPr>
              <a:t> </a:t>
            </a:r>
            <a:r>
              <a:rPr sz="1800" dirty="0">
                <a:latin typeface="Calibri"/>
                <a:cs typeface="Calibri"/>
              </a:rPr>
              <a:t>awards</a:t>
            </a:r>
            <a:r>
              <a:rPr sz="1800" spc="-40" dirty="0">
                <a:latin typeface="Calibri"/>
                <a:cs typeface="Calibri"/>
              </a:rPr>
              <a:t> </a:t>
            </a:r>
            <a:r>
              <a:rPr sz="1800" spc="-10" dirty="0">
                <a:latin typeface="Calibri"/>
                <a:cs typeface="Calibri"/>
              </a:rPr>
              <a:t>-</a:t>
            </a:r>
            <a:r>
              <a:rPr sz="1800" dirty="0">
                <a:latin typeface="Calibri"/>
                <a:cs typeface="Calibri"/>
              </a:rPr>
              <a:t>-</a:t>
            </a:r>
            <a:r>
              <a:rPr sz="1800" spc="-30"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Purchases</a:t>
            </a:r>
            <a:r>
              <a:rPr sz="1800" spc="-30" dirty="0">
                <a:latin typeface="Calibri"/>
                <a:cs typeface="Calibri"/>
              </a:rPr>
              <a:t> </a:t>
            </a:r>
            <a:r>
              <a:rPr sz="1800" dirty="0">
                <a:latin typeface="Calibri"/>
                <a:cs typeface="Calibri"/>
              </a:rPr>
              <a:t>with</a:t>
            </a:r>
            <a:r>
              <a:rPr sz="1800" spc="-30" dirty="0">
                <a:latin typeface="Calibri"/>
                <a:cs typeface="Calibri"/>
              </a:rPr>
              <a:t> </a:t>
            </a:r>
            <a:r>
              <a:rPr sz="1800" dirty="0">
                <a:latin typeface="Calibri"/>
                <a:cs typeface="Calibri"/>
              </a:rPr>
              <a:t>Federal</a:t>
            </a:r>
            <a:r>
              <a:rPr sz="1800" spc="-25" dirty="0">
                <a:latin typeface="Calibri"/>
                <a:cs typeface="Calibri"/>
              </a:rPr>
              <a:t> </a:t>
            </a:r>
            <a:r>
              <a:rPr sz="1800" dirty="0">
                <a:latin typeface="Calibri"/>
                <a:cs typeface="Calibri"/>
              </a:rPr>
              <a:t>Funds</a:t>
            </a:r>
            <a:r>
              <a:rPr sz="1800" spc="-35" dirty="0">
                <a:latin typeface="Calibri"/>
                <a:cs typeface="Calibri"/>
              </a:rPr>
              <a:t> </a:t>
            </a:r>
            <a:r>
              <a:rPr sz="1800" dirty="0">
                <a:latin typeface="Calibri"/>
                <a:cs typeface="Calibri"/>
              </a:rPr>
              <a:t>–</a:t>
            </a:r>
            <a:r>
              <a:rPr sz="1800" spc="-30" dirty="0">
                <a:latin typeface="Calibri"/>
                <a:cs typeface="Calibri"/>
              </a:rPr>
              <a:t> </a:t>
            </a:r>
            <a:r>
              <a:rPr sz="1800" dirty="0">
                <a:latin typeface="Calibri"/>
                <a:cs typeface="Calibri"/>
              </a:rPr>
              <a:t>follow</a:t>
            </a:r>
            <a:r>
              <a:rPr sz="1800" spc="-25" dirty="0">
                <a:latin typeface="Calibri"/>
                <a:cs typeface="Calibri"/>
              </a:rPr>
              <a:t> </a:t>
            </a:r>
            <a:r>
              <a:rPr sz="1800" dirty="0">
                <a:latin typeface="Calibri"/>
                <a:cs typeface="Calibri"/>
              </a:rPr>
              <a:t>Uniform</a:t>
            </a:r>
            <a:r>
              <a:rPr sz="1800" spc="-25" dirty="0">
                <a:latin typeface="Calibri"/>
                <a:cs typeface="Calibri"/>
              </a:rPr>
              <a:t> </a:t>
            </a:r>
            <a:r>
              <a:rPr sz="1800" spc="-10" dirty="0">
                <a:latin typeface="Calibri"/>
                <a:cs typeface="Calibri"/>
              </a:rPr>
              <a:t>Guidance</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Follow</a:t>
            </a:r>
            <a:r>
              <a:rPr sz="1800" spc="-30" dirty="0">
                <a:latin typeface="Calibri"/>
                <a:cs typeface="Calibri"/>
              </a:rPr>
              <a:t> </a:t>
            </a:r>
            <a:r>
              <a:rPr sz="1800" dirty="0">
                <a:latin typeface="Calibri"/>
                <a:cs typeface="Calibri"/>
              </a:rPr>
              <a:t>Other</a:t>
            </a:r>
            <a:r>
              <a:rPr sz="1800" spc="-30" dirty="0">
                <a:latin typeface="Calibri"/>
                <a:cs typeface="Calibri"/>
              </a:rPr>
              <a:t> </a:t>
            </a:r>
            <a:r>
              <a:rPr sz="1800" dirty="0">
                <a:latin typeface="Calibri"/>
                <a:cs typeface="Calibri"/>
              </a:rPr>
              <a:t>Best</a:t>
            </a:r>
            <a:r>
              <a:rPr sz="1800" spc="-30" dirty="0">
                <a:latin typeface="Calibri"/>
                <a:cs typeface="Calibri"/>
              </a:rPr>
              <a:t> </a:t>
            </a:r>
            <a:r>
              <a:rPr sz="1800" dirty="0">
                <a:latin typeface="Calibri"/>
                <a:cs typeface="Calibri"/>
              </a:rPr>
              <a:t>Purchasing</a:t>
            </a:r>
            <a:r>
              <a:rPr sz="1800" spc="-20" dirty="0">
                <a:latin typeface="Calibri"/>
                <a:cs typeface="Calibri"/>
              </a:rPr>
              <a:t> </a:t>
            </a:r>
            <a:r>
              <a:rPr sz="1800" spc="-10" dirty="0">
                <a:latin typeface="Calibri"/>
                <a:cs typeface="Calibri"/>
              </a:rPr>
              <a:t>Practices</a:t>
            </a:r>
            <a:endParaRPr sz="1800">
              <a:latin typeface="Calibri"/>
              <a:cs typeface="Calibri"/>
            </a:endParaRPr>
          </a:p>
          <a:p>
            <a:pPr marL="755015" lvl="1" indent="-285115">
              <a:lnSpc>
                <a:spcPct val="100000"/>
              </a:lnSpc>
              <a:spcBef>
                <a:spcPts val="345"/>
              </a:spcBef>
              <a:buFont typeface="Arial"/>
              <a:buChar char="•"/>
              <a:tabLst>
                <a:tab pos="755015" algn="l"/>
              </a:tabLst>
            </a:pPr>
            <a:r>
              <a:rPr sz="1600" spc="-10" dirty="0">
                <a:latin typeface="Calibri"/>
                <a:cs typeface="Calibri"/>
              </a:rPr>
              <a:t>Contracts</a:t>
            </a:r>
            <a:endParaRPr sz="1600">
              <a:latin typeface="Calibri"/>
              <a:cs typeface="Calibri"/>
            </a:endParaRPr>
          </a:p>
          <a:p>
            <a:pPr marL="755015" lvl="1" indent="-285115">
              <a:lnSpc>
                <a:spcPct val="100000"/>
              </a:lnSpc>
              <a:spcBef>
                <a:spcPts val="290"/>
              </a:spcBef>
              <a:buFont typeface="Arial"/>
              <a:buChar char="•"/>
              <a:tabLst>
                <a:tab pos="755015" algn="l"/>
              </a:tabLst>
            </a:pPr>
            <a:r>
              <a:rPr sz="1600" dirty="0">
                <a:latin typeface="Calibri"/>
                <a:cs typeface="Calibri"/>
              </a:rPr>
              <a:t>Approval</a:t>
            </a:r>
            <a:r>
              <a:rPr sz="1600" spc="-40" dirty="0">
                <a:latin typeface="Calibri"/>
                <a:cs typeface="Calibri"/>
              </a:rPr>
              <a:t> </a:t>
            </a:r>
            <a:r>
              <a:rPr sz="1600" dirty="0">
                <a:latin typeface="Calibri"/>
                <a:cs typeface="Calibri"/>
              </a:rPr>
              <a:t>authority</a:t>
            </a:r>
            <a:r>
              <a:rPr sz="1600" spc="-35" dirty="0">
                <a:latin typeface="Calibri"/>
                <a:cs typeface="Calibri"/>
              </a:rPr>
              <a:t> </a:t>
            </a:r>
            <a:r>
              <a:rPr sz="1600" dirty="0">
                <a:latin typeface="Calibri"/>
                <a:cs typeface="Calibri"/>
              </a:rPr>
              <a:t>and</a:t>
            </a:r>
            <a:r>
              <a:rPr sz="1600" spc="-35" dirty="0">
                <a:latin typeface="Calibri"/>
                <a:cs typeface="Calibri"/>
              </a:rPr>
              <a:t> </a:t>
            </a:r>
            <a:r>
              <a:rPr sz="1600" spc="-10" dirty="0">
                <a:latin typeface="Calibri"/>
                <a:cs typeface="Calibri"/>
              </a:rPr>
              <a:t>submission</a:t>
            </a:r>
            <a:endParaRPr sz="1600">
              <a:latin typeface="Calibri"/>
              <a:cs typeface="Calibri"/>
            </a:endParaRPr>
          </a:p>
          <a:p>
            <a:pPr marL="755015" lvl="1" indent="-285115">
              <a:lnSpc>
                <a:spcPct val="100000"/>
              </a:lnSpc>
              <a:spcBef>
                <a:spcPts val="285"/>
              </a:spcBef>
              <a:buFont typeface="Arial"/>
              <a:buChar char="•"/>
              <a:tabLst>
                <a:tab pos="755015" algn="l"/>
              </a:tabLst>
            </a:pPr>
            <a:r>
              <a:rPr sz="1600" dirty="0">
                <a:latin typeface="Calibri"/>
                <a:cs typeface="Calibri"/>
              </a:rPr>
              <a:t>Vendor</a:t>
            </a:r>
            <a:r>
              <a:rPr sz="1600" spc="-70" dirty="0">
                <a:latin typeface="Calibri"/>
                <a:cs typeface="Calibri"/>
              </a:rPr>
              <a:t> </a:t>
            </a:r>
            <a:r>
              <a:rPr sz="1600" dirty="0">
                <a:latin typeface="Calibri"/>
                <a:cs typeface="Calibri"/>
              </a:rPr>
              <a:t>diversity</a:t>
            </a:r>
            <a:r>
              <a:rPr sz="1600" spc="-65" dirty="0">
                <a:latin typeface="Calibri"/>
                <a:cs typeface="Calibri"/>
              </a:rPr>
              <a:t> </a:t>
            </a:r>
            <a:r>
              <a:rPr sz="1600" spc="-10" dirty="0">
                <a:latin typeface="Calibri"/>
                <a:cs typeface="Calibri"/>
              </a:rPr>
              <a:t>initiative</a:t>
            </a:r>
            <a:endParaRPr sz="1600">
              <a:latin typeface="Calibri"/>
              <a:cs typeface="Calibri"/>
            </a:endParaRPr>
          </a:p>
          <a:p>
            <a:pPr marL="755015" lvl="1" indent="-285115">
              <a:lnSpc>
                <a:spcPct val="100000"/>
              </a:lnSpc>
              <a:spcBef>
                <a:spcPts val="265"/>
              </a:spcBef>
              <a:buFont typeface="Arial"/>
              <a:buChar char="•"/>
              <a:tabLst>
                <a:tab pos="755015" algn="l"/>
              </a:tabLst>
            </a:pPr>
            <a:r>
              <a:rPr sz="1600" spc="-10" dirty="0">
                <a:latin typeface="Calibri"/>
                <a:cs typeface="Calibri"/>
              </a:rPr>
              <a:t>Environmentally</a:t>
            </a:r>
            <a:r>
              <a:rPr sz="1600" dirty="0">
                <a:latin typeface="Calibri"/>
                <a:cs typeface="Calibri"/>
              </a:rPr>
              <a:t> </a:t>
            </a:r>
            <a:r>
              <a:rPr sz="1600" spc="-10" dirty="0">
                <a:latin typeface="Calibri"/>
                <a:cs typeface="Calibri"/>
              </a:rPr>
              <a:t>preferred</a:t>
            </a:r>
            <a:r>
              <a:rPr sz="1600" dirty="0">
                <a:latin typeface="Calibri"/>
                <a:cs typeface="Calibri"/>
              </a:rPr>
              <a:t> </a:t>
            </a:r>
            <a:r>
              <a:rPr sz="1600" spc="-10" dirty="0">
                <a:latin typeface="Calibri"/>
                <a:cs typeface="Calibri"/>
              </a:rPr>
              <a:t>products</a:t>
            </a:r>
            <a:endParaRPr sz="16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1575" y="269747"/>
            <a:ext cx="2208530" cy="695960"/>
          </a:xfrm>
          <a:prstGeom prst="rect">
            <a:avLst/>
          </a:prstGeom>
        </p:spPr>
        <p:txBody>
          <a:bodyPr vert="horz" wrap="square" lIns="0" tIns="12700" rIns="0" bIns="0" rtlCol="0">
            <a:spAutoFit/>
          </a:bodyPr>
          <a:lstStyle/>
          <a:p>
            <a:pPr marL="12700">
              <a:lnSpc>
                <a:spcPct val="100000"/>
              </a:lnSpc>
              <a:spcBef>
                <a:spcPts val="100"/>
              </a:spcBef>
            </a:pPr>
            <a:r>
              <a:rPr spc="-10" dirty="0"/>
              <a:t>Receipts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218691"/>
            <a:ext cx="11087735" cy="3494404"/>
          </a:xfrm>
          <a:prstGeom prst="rect">
            <a:avLst/>
          </a:prstGeom>
        </p:spPr>
        <p:txBody>
          <a:bodyPr vert="horz" wrap="square" lIns="0" tIns="107315" rIns="0" bIns="0" rtlCol="0">
            <a:spAutoFit/>
          </a:bodyPr>
          <a:lstStyle/>
          <a:p>
            <a:pPr marL="240665" indent="-227965">
              <a:lnSpc>
                <a:spcPct val="100000"/>
              </a:lnSpc>
              <a:spcBef>
                <a:spcPts val="845"/>
              </a:spcBef>
              <a:buFont typeface="Arial"/>
              <a:buChar char="•"/>
              <a:tabLst>
                <a:tab pos="240665" algn="l"/>
              </a:tabLst>
            </a:pPr>
            <a:r>
              <a:rPr sz="1800" dirty="0">
                <a:latin typeface="Calibri"/>
                <a:cs typeface="Calibri"/>
              </a:rPr>
              <a:t>The</a:t>
            </a:r>
            <a:r>
              <a:rPr sz="1800" spc="-25" dirty="0">
                <a:latin typeface="Calibri"/>
                <a:cs typeface="Calibri"/>
              </a:rPr>
              <a:t> </a:t>
            </a:r>
            <a:r>
              <a:rPr sz="1800" dirty="0">
                <a:latin typeface="Calibri"/>
                <a:cs typeface="Calibri"/>
              </a:rPr>
              <a:t>IRS</a:t>
            </a:r>
            <a:r>
              <a:rPr sz="1800" spc="-2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very</a:t>
            </a:r>
            <a:r>
              <a:rPr sz="1800" spc="-30" dirty="0">
                <a:latin typeface="Calibri"/>
                <a:cs typeface="Calibri"/>
              </a:rPr>
              <a:t> </a:t>
            </a:r>
            <a:r>
              <a:rPr sz="1800" dirty="0">
                <a:latin typeface="Calibri"/>
                <a:cs typeface="Calibri"/>
              </a:rPr>
              <a:t>specific</a:t>
            </a:r>
            <a:r>
              <a:rPr sz="1800" spc="-25" dirty="0">
                <a:latin typeface="Calibri"/>
                <a:cs typeface="Calibri"/>
              </a:rPr>
              <a:t> </a:t>
            </a:r>
            <a:r>
              <a:rPr sz="1800" dirty="0">
                <a:latin typeface="Calibri"/>
                <a:cs typeface="Calibri"/>
              </a:rPr>
              <a:t>requirements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what</a:t>
            </a:r>
            <a:r>
              <a:rPr sz="1800" spc="-30" dirty="0">
                <a:latin typeface="Calibri"/>
                <a:cs typeface="Calibri"/>
              </a:rPr>
              <a:t> </a:t>
            </a:r>
            <a:r>
              <a:rPr sz="1800" dirty="0">
                <a:latin typeface="Calibri"/>
                <a:cs typeface="Calibri"/>
              </a:rPr>
              <a:t>constitutes</a:t>
            </a:r>
            <a:r>
              <a:rPr sz="1800" spc="-3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'receipt'</a:t>
            </a:r>
            <a:endParaRPr sz="1800">
              <a:latin typeface="Calibri"/>
              <a:cs typeface="Calibri"/>
            </a:endParaRPr>
          </a:p>
          <a:p>
            <a:pPr marL="298450" marR="372745" indent="-285750">
              <a:lnSpc>
                <a:spcPct val="90000"/>
              </a:lnSpc>
              <a:spcBef>
                <a:spcPts val="960"/>
              </a:spcBef>
              <a:buFont typeface="Arial"/>
              <a:buChar char="•"/>
              <a:tabLst>
                <a:tab pos="298450" algn="l"/>
              </a:tabLst>
            </a:pPr>
            <a:r>
              <a:rPr sz="1800" dirty="0">
                <a:latin typeface="Calibri"/>
                <a:cs typeface="Calibri"/>
              </a:rPr>
              <a:t>Receipts</a:t>
            </a:r>
            <a:r>
              <a:rPr sz="1800" spc="-2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show</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purchase</a:t>
            </a:r>
            <a:r>
              <a:rPr sz="1800" spc="-1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actually</a:t>
            </a:r>
            <a:r>
              <a:rPr sz="1800" spc="-25" dirty="0">
                <a:latin typeface="Calibri"/>
                <a:cs typeface="Calibri"/>
              </a:rPr>
              <a:t> </a:t>
            </a:r>
            <a:r>
              <a:rPr sz="1800" dirty="0">
                <a:latin typeface="Calibri"/>
                <a:cs typeface="Calibri"/>
              </a:rPr>
              <a:t>made.</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does</a:t>
            </a:r>
            <a:r>
              <a:rPr sz="1800" spc="-2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include</a:t>
            </a:r>
            <a:r>
              <a:rPr sz="1800" spc="-15" dirty="0">
                <a:latin typeface="Calibri"/>
                <a:cs typeface="Calibri"/>
              </a:rPr>
              <a:t> </a:t>
            </a:r>
            <a:r>
              <a:rPr sz="1800" dirty="0">
                <a:latin typeface="Calibri"/>
                <a:cs typeface="Calibri"/>
              </a:rPr>
              <a:t>invoices,</a:t>
            </a:r>
            <a:r>
              <a:rPr sz="1800" spc="-20" dirty="0">
                <a:latin typeface="Calibri"/>
                <a:cs typeface="Calibri"/>
              </a:rPr>
              <a:t> </a:t>
            </a:r>
            <a:r>
              <a:rPr sz="1800" dirty="0">
                <a:latin typeface="Calibri"/>
                <a:cs typeface="Calibri"/>
              </a:rPr>
              <a:t>estimates,</a:t>
            </a:r>
            <a:r>
              <a:rPr sz="1800" spc="-20" dirty="0">
                <a:latin typeface="Calibri"/>
                <a:cs typeface="Calibri"/>
              </a:rPr>
              <a:t> </a:t>
            </a:r>
            <a:r>
              <a:rPr sz="1800" dirty="0">
                <a:latin typeface="Calibri"/>
                <a:cs typeface="Calibri"/>
              </a:rPr>
              <a:t>summary</a:t>
            </a:r>
            <a:r>
              <a:rPr sz="1800" spc="-20" dirty="0">
                <a:latin typeface="Calibri"/>
                <a:cs typeface="Calibri"/>
              </a:rPr>
              <a:t> </a:t>
            </a:r>
            <a:r>
              <a:rPr sz="1800" spc="-25" dirty="0">
                <a:latin typeface="Calibri"/>
                <a:cs typeface="Calibri"/>
              </a:rPr>
              <a:t>of </a:t>
            </a:r>
            <a:r>
              <a:rPr sz="1800" dirty="0">
                <a:latin typeface="Calibri"/>
                <a:cs typeface="Calibri"/>
              </a:rPr>
              <a:t>charges,</a:t>
            </a:r>
            <a:r>
              <a:rPr sz="1800" spc="-4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travel</a:t>
            </a:r>
            <a:r>
              <a:rPr sz="1800" spc="-40" dirty="0">
                <a:latin typeface="Calibri"/>
                <a:cs typeface="Calibri"/>
              </a:rPr>
              <a:t> </a:t>
            </a:r>
            <a:r>
              <a:rPr sz="1800" dirty="0">
                <a:latin typeface="Calibri"/>
                <a:cs typeface="Calibri"/>
              </a:rPr>
              <a:t>itineraries</a:t>
            </a:r>
            <a:r>
              <a:rPr sz="1800" spc="-35" dirty="0">
                <a:latin typeface="Calibri"/>
                <a:cs typeface="Calibri"/>
              </a:rPr>
              <a:t> </a:t>
            </a:r>
            <a:r>
              <a:rPr sz="1800" dirty="0">
                <a:latin typeface="Calibri"/>
                <a:cs typeface="Calibri"/>
              </a:rPr>
              <a:t>unless</a:t>
            </a:r>
            <a:r>
              <a:rPr sz="1800" spc="-40" dirty="0">
                <a:latin typeface="Calibri"/>
                <a:cs typeface="Calibri"/>
              </a:rPr>
              <a:t> </a:t>
            </a:r>
            <a:r>
              <a:rPr sz="1800" dirty="0">
                <a:latin typeface="Calibri"/>
                <a:cs typeface="Calibri"/>
              </a:rPr>
              <a:t>payment</a:t>
            </a:r>
            <a:r>
              <a:rPr sz="1800" spc="-40" dirty="0">
                <a:latin typeface="Calibri"/>
                <a:cs typeface="Calibri"/>
              </a:rPr>
              <a:t> </a:t>
            </a:r>
            <a:r>
              <a:rPr sz="1800" dirty="0">
                <a:latin typeface="Calibri"/>
                <a:cs typeface="Calibri"/>
              </a:rPr>
              <a:t>information</a:t>
            </a:r>
            <a:r>
              <a:rPr sz="1800" spc="-35"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clearly</a:t>
            </a:r>
            <a:r>
              <a:rPr sz="1800" spc="-40" dirty="0">
                <a:latin typeface="Calibri"/>
                <a:cs typeface="Calibri"/>
              </a:rPr>
              <a:t> </a:t>
            </a:r>
            <a:r>
              <a:rPr sz="1800" dirty="0">
                <a:latin typeface="Calibri"/>
                <a:cs typeface="Calibri"/>
              </a:rPr>
              <a:t>displayed.</a:t>
            </a:r>
            <a:r>
              <a:rPr sz="1800" spc="325" dirty="0">
                <a:latin typeface="Calibri"/>
                <a:cs typeface="Calibri"/>
              </a:rPr>
              <a:t> </a:t>
            </a:r>
            <a:r>
              <a:rPr sz="1800" dirty="0">
                <a:latin typeface="Calibri"/>
                <a:cs typeface="Calibri"/>
              </a:rPr>
              <a:t>Credit</a:t>
            </a:r>
            <a:r>
              <a:rPr sz="1800" spc="-40" dirty="0">
                <a:latin typeface="Calibri"/>
                <a:cs typeface="Calibri"/>
              </a:rPr>
              <a:t> </a:t>
            </a:r>
            <a:r>
              <a:rPr sz="1800" dirty="0">
                <a:latin typeface="Calibri"/>
                <a:cs typeface="Calibri"/>
              </a:rPr>
              <a:t>Card</a:t>
            </a:r>
            <a:r>
              <a:rPr sz="1800" spc="-30" dirty="0">
                <a:latin typeface="Calibri"/>
                <a:cs typeface="Calibri"/>
              </a:rPr>
              <a:t> </a:t>
            </a:r>
            <a:r>
              <a:rPr sz="1800" spc="-10" dirty="0">
                <a:latin typeface="Calibri"/>
                <a:cs typeface="Calibri"/>
              </a:rPr>
              <a:t>statements</a:t>
            </a:r>
            <a:r>
              <a:rPr sz="1800" spc="-40" dirty="0">
                <a:latin typeface="Calibri"/>
                <a:cs typeface="Calibri"/>
              </a:rPr>
              <a:t> </a:t>
            </a:r>
            <a:r>
              <a:rPr sz="1800" dirty="0">
                <a:latin typeface="Calibri"/>
                <a:cs typeface="Calibri"/>
              </a:rPr>
              <a:t>are</a:t>
            </a:r>
            <a:r>
              <a:rPr sz="1800" spc="-30" dirty="0">
                <a:latin typeface="Calibri"/>
                <a:cs typeface="Calibri"/>
              </a:rPr>
              <a:t> </a:t>
            </a:r>
            <a:r>
              <a:rPr sz="1800" spc="-25" dirty="0">
                <a:latin typeface="Calibri"/>
                <a:cs typeface="Calibri"/>
              </a:rPr>
              <a:t>not </a:t>
            </a:r>
            <a:r>
              <a:rPr sz="1800" dirty="0">
                <a:latin typeface="Calibri"/>
                <a:cs typeface="Calibri"/>
              </a:rPr>
              <a:t>accepted in</a:t>
            </a:r>
            <a:r>
              <a:rPr sz="1800" spc="5" dirty="0">
                <a:latin typeface="Calibri"/>
                <a:cs typeface="Calibri"/>
              </a:rPr>
              <a:t> </a:t>
            </a:r>
            <a:r>
              <a:rPr sz="1800" dirty="0">
                <a:latin typeface="Calibri"/>
                <a:cs typeface="Calibri"/>
              </a:rPr>
              <a:t>lieu of a </a:t>
            </a:r>
            <a:r>
              <a:rPr sz="1800" spc="-10" dirty="0">
                <a:latin typeface="Calibri"/>
                <a:cs typeface="Calibri"/>
              </a:rPr>
              <a:t>receipt</a:t>
            </a:r>
            <a:endParaRPr sz="1800">
              <a:latin typeface="Calibri"/>
              <a:cs typeface="Calibri"/>
            </a:endParaRPr>
          </a:p>
          <a:p>
            <a:pPr marL="297815" indent="-285115">
              <a:lnSpc>
                <a:spcPct val="100000"/>
              </a:lnSpc>
              <a:spcBef>
                <a:spcPts val="740"/>
              </a:spcBef>
              <a:buFont typeface="Arial"/>
              <a:buChar char="•"/>
              <a:tabLst>
                <a:tab pos="297815" algn="l"/>
              </a:tabLst>
            </a:pPr>
            <a:r>
              <a:rPr sz="1800" dirty="0">
                <a:latin typeface="Calibri"/>
                <a:cs typeface="Calibri"/>
              </a:rPr>
              <a:t>Receipts</a:t>
            </a:r>
            <a:r>
              <a:rPr sz="1800" spc="-3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submitted</a:t>
            </a:r>
            <a:r>
              <a:rPr sz="1800" spc="-1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reimbursements</a:t>
            </a:r>
            <a:r>
              <a:rPr sz="1800" spc="-2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purchases</a:t>
            </a:r>
            <a:r>
              <a:rPr sz="1800" spc="-25" dirty="0">
                <a:latin typeface="Calibri"/>
                <a:cs typeface="Calibri"/>
              </a:rPr>
              <a:t> </a:t>
            </a:r>
            <a:r>
              <a:rPr sz="1800" dirty="0">
                <a:latin typeface="Calibri"/>
                <a:cs typeface="Calibri"/>
              </a:rPr>
              <a:t>$75</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B2P</a:t>
            </a:r>
            <a:r>
              <a:rPr sz="1800" spc="-2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Concur</a:t>
            </a:r>
            <a:endParaRPr sz="1800">
              <a:latin typeface="Calibri"/>
              <a:cs typeface="Calibri"/>
            </a:endParaRPr>
          </a:p>
          <a:p>
            <a:pPr marL="298450" marR="741045" indent="-285750">
              <a:lnSpc>
                <a:spcPts val="1900"/>
              </a:lnSpc>
              <a:spcBef>
                <a:spcPts val="1120"/>
              </a:spcBef>
              <a:buFont typeface="Arial"/>
              <a:buChar char="•"/>
              <a:tabLst>
                <a:tab pos="298450" algn="l"/>
              </a:tabLst>
            </a:pPr>
            <a:r>
              <a:rPr sz="1800" spc="-40" dirty="0">
                <a:latin typeface="Calibri"/>
                <a:cs typeface="Calibri"/>
              </a:rPr>
              <a:t>Travel-</a:t>
            </a:r>
            <a:r>
              <a:rPr sz="1800" dirty="0">
                <a:latin typeface="Calibri"/>
                <a:cs typeface="Calibri"/>
              </a:rPr>
              <a:t>related</a:t>
            </a:r>
            <a:r>
              <a:rPr sz="1800" spc="-30" dirty="0">
                <a:latin typeface="Calibri"/>
                <a:cs typeface="Calibri"/>
              </a:rPr>
              <a:t> </a:t>
            </a:r>
            <a:r>
              <a:rPr sz="1800" dirty="0">
                <a:latin typeface="Calibri"/>
                <a:cs typeface="Calibri"/>
              </a:rPr>
              <a:t>receipts</a:t>
            </a:r>
            <a:r>
              <a:rPr sz="1800" spc="-35" dirty="0">
                <a:latin typeface="Calibri"/>
                <a:cs typeface="Calibri"/>
              </a:rPr>
              <a:t> </a:t>
            </a:r>
            <a:r>
              <a:rPr sz="1800" dirty="0">
                <a:latin typeface="Calibri"/>
                <a:cs typeface="Calibri"/>
              </a:rPr>
              <a:t>(airline,</a:t>
            </a:r>
            <a:r>
              <a:rPr sz="1800" spc="-30" dirty="0">
                <a:latin typeface="Calibri"/>
                <a:cs typeface="Calibri"/>
              </a:rPr>
              <a:t> </a:t>
            </a:r>
            <a:r>
              <a:rPr sz="1800" dirty="0">
                <a:latin typeface="Calibri"/>
                <a:cs typeface="Calibri"/>
              </a:rPr>
              <a:t>lodging,</a:t>
            </a:r>
            <a:r>
              <a:rPr sz="1800" spc="-35" dirty="0">
                <a:latin typeface="Calibri"/>
                <a:cs typeface="Calibri"/>
              </a:rPr>
              <a:t> </a:t>
            </a:r>
            <a:r>
              <a:rPr sz="1800" dirty="0">
                <a:latin typeface="Calibri"/>
                <a:cs typeface="Calibri"/>
              </a:rPr>
              <a:t>conference</a:t>
            </a:r>
            <a:r>
              <a:rPr sz="1800" spc="-25" dirty="0">
                <a:latin typeface="Calibri"/>
                <a:cs typeface="Calibri"/>
              </a:rPr>
              <a:t> </a:t>
            </a:r>
            <a:r>
              <a:rPr sz="1800" dirty="0">
                <a:latin typeface="Calibri"/>
                <a:cs typeface="Calibri"/>
              </a:rPr>
              <a:t>fees)</a:t>
            </a:r>
            <a:r>
              <a:rPr sz="1800" spc="-30" dirty="0">
                <a:latin typeface="Calibri"/>
                <a:cs typeface="Calibri"/>
              </a:rPr>
              <a:t> </a:t>
            </a:r>
            <a:r>
              <a:rPr sz="1800" dirty="0">
                <a:latin typeface="Calibri"/>
                <a:cs typeface="Calibri"/>
              </a:rPr>
              <a:t>have</a:t>
            </a:r>
            <a:r>
              <a:rPr sz="1800" spc="-30" dirty="0">
                <a:latin typeface="Calibri"/>
                <a:cs typeface="Calibri"/>
              </a:rPr>
              <a:t> </a:t>
            </a:r>
            <a:r>
              <a:rPr sz="1800" dirty="0">
                <a:latin typeface="Calibri"/>
                <a:cs typeface="Calibri"/>
              </a:rPr>
              <a:t>specific</a:t>
            </a:r>
            <a:r>
              <a:rPr sz="1800" spc="-30" dirty="0">
                <a:latin typeface="Calibri"/>
                <a:cs typeface="Calibri"/>
              </a:rPr>
              <a:t> </a:t>
            </a:r>
            <a:r>
              <a:rPr sz="1800" dirty="0">
                <a:latin typeface="Calibri"/>
                <a:cs typeface="Calibri"/>
              </a:rPr>
              <a:t>requirements</a:t>
            </a:r>
            <a:r>
              <a:rPr sz="1800" spc="-40"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please</a:t>
            </a:r>
            <a:r>
              <a:rPr sz="1800" spc="-35" dirty="0">
                <a:latin typeface="Calibri"/>
                <a:cs typeface="Calibri"/>
              </a:rPr>
              <a:t> </a:t>
            </a:r>
            <a:r>
              <a:rPr sz="1800" dirty="0">
                <a:latin typeface="Calibri"/>
                <a:cs typeface="Calibri"/>
              </a:rPr>
              <a:t>refer</a:t>
            </a:r>
            <a:r>
              <a:rPr sz="1800" spc="-3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the</a:t>
            </a:r>
            <a:r>
              <a:rPr sz="1800" spc="-30" dirty="0">
                <a:latin typeface="Calibri"/>
                <a:cs typeface="Calibri"/>
              </a:rPr>
              <a:t> </a:t>
            </a:r>
            <a:r>
              <a:rPr sz="1800" spc="-25" dirty="0">
                <a:latin typeface="Calibri"/>
                <a:cs typeface="Calibri"/>
              </a:rPr>
              <a:t>HLS </a:t>
            </a:r>
            <a:r>
              <a:rPr sz="1800" dirty="0">
                <a:latin typeface="Calibri"/>
                <a:cs typeface="Calibri"/>
              </a:rPr>
              <a:t>website</a:t>
            </a:r>
            <a:r>
              <a:rPr sz="1800" spc="-45" dirty="0">
                <a:latin typeface="Calibri"/>
                <a:cs typeface="Calibri"/>
              </a:rPr>
              <a:t> </a:t>
            </a:r>
            <a:r>
              <a:rPr sz="1800" dirty="0">
                <a:latin typeface="Calibri"/>
                <a:cs typeface="Calibri"/>
              </a:rPr>
              <a:t>for</a:t>
            </a:r>
            <a:r>
              <a:rPr sz="1800" spc="-50" dirty="0">
                <a:latin typeface="Calibri"/>
                <a:cs typeface="Calibri"/>
              </a:rPr>
              <a:t> </a:t>
            </a:r>
            <a:r>
              <a:rPr sz="1800" dirty="0">
                <a:latin typeface="Calibri"/>
                <a:cs typeface="Calibri"/>
              </a:rPr>
              <a:t>complete</a:t>
            </a:r>
            <a:r>
              <a:rPr sz="1800" spc="-40" dirty="0">
                <a:latin typeface="Calibri"/>
                <a:cs typeface="Calibri"/>
              </a:rPr>
              <a:t> </a:t>
            </a:r>
            <a:r>
              <a:rPr sz="1800" spc="-10" dirty="0">
                <a:latin typeface="Calibri"/>
                <a:cs typeface="Calibri"/>
              </a:rPr>
              <a:t>details</a:t>
            </a:r>
            <a:endParaRPr sz="1800">
              <a:latin typeface="Calibri"/>
              <a:cs typeface="Calibri"/>
            </a:endParaRPr>
          </a:p>
          <a:p>
            <a:pPr marL="298450" marR="5080" indent="-285750">
              <a:lnSpc>
                <a:spcPts val="1920"/>
              </a:lnSpc>
              <a:spcBef>
                <a:spcPts val="1080"/>
              </a:spcBef>
              <a:buFont typeface="Arial"/>
              <a:buChar char="•"/>
              <a:tabLst>
                <a:tab pos="298450" algn="l"/>
              </a:tabLst>
            </a:pPr>
            <a:r>
              <a:rPr sz="1800" dirty="0">
                <a:latin typeface="Calibri"/>
                <a:cs typeface="Calibri"/>
              </a:rPr>
              <a:t>Evidence</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following</a:t>
            </a:r>
            <a:r>
              <a:rPr sz="1800" spc="-20" dirty="0">
                <a:latin typeface="Calibri"/>
                <a:cs typeface="Calibri"/>
              </a:rPr>
              <a:t> </a:t>
            </a:r>
            <a:r>
              <a:rPr sz="1800" dirty="0">
                <a:latin typeface="Calibri"/>
                <a:cs typeface="Calibri"/>
              </a:rPr>
              <a:t>required:</a:t>
            </a:r>
            <a:r>
              <a:rPr sz="1800" spc="380" dirty="0">
                <a:latin typeface="Calibri"/>
                <a:cs typeface="Calibri"/>
              </a:rPr>
              <a:t> </a:t>
            </a:r>
            <a:r>
              <a:rPr sz="1800" dirty="0">
                <a:latin typeface="Calibri"/>
                <a:cs typeface="Calibri"/>
              </a:rPr>
              <a:t>*Date</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transaction</a:t>
            </a:r>
            <a:r>
              <a:rPr sz="1800" spc="375" dirty="0">
                <a:latin typeface="Calibri"/>
                <a:cs typeface="Calibri"/>
              </a:rPr>
              <a:t> </a:t>
            </a:r>
            <a:r>
              <a:rPr sz="1800" dirty="0">
                <a:latin typeface="Calibri"/>
                <a:cs typeface="Calibri"/>
              </a:rPr>
              <a:t>*Name</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Merchant</a:t>
            </a:r>
            <a:r>
              <a:rPr sz="1800" spc="365" dirty="0">
                <a:latin typeface="Calibri"/>
                <a:cs typeface="Calibri"/>
              </a:rPr>
              <a:t> </a:t>
            </a:r>
            <a:r>
              <a:rPr sz="1800" dirty="0">
                <a:latin typeface="Calibri"/>
                <a:cs typeface="Calibri"/>
              </a:rPr>
              <a:t>*What</a:t>
            </a:r>
            <a:r>
              <a:rPr sz="1800" spc="-2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purchased</a:t>
            </a:r>
            <a:r>
              <a:rPr sz="1800" spc="375" dirty="0">
                <a:latin typeface="Calibri"/>
                <a:cs typeface="Calibri"/>
              </a:rPr>
              <a:t> </a:t>
            </a:r>
            <a:r>
              <a:rPr sz="1800" dirty="0">
                <a:latin typeface="Calibri"/>
                <a:cs typeface="Calibri"/>
              </a:rPr>
              <a:t>*Amount</a:t>
            </a:r>
            <a:r>
              <a:rPr sz="1800" spc="-20" dirty="0">
                <a:latin typeface="Calibri"/>
                <a:cs typeface="Calibri"/>
              </a:rPr>
              <a:t> </a:t>
            </a:r>
            <a:r>
              <a:rPr sz="1800" spc="-25" dirty="0">
                <a:latin typeface="Calibri"/>
                <a:cs typeface="Calibri"/>
              </a:rPr>
              <a:t>of </a:t>
            </a:r>
            <a:r>
              <a:rPr sz="1800" dirty="0">
                <a:latin typeface="Calibri"/>
                <a:cs typeface="Calibri"/>
              </a:rPr>
              <a:t>Purchase</a:t>
            </a:r>
            <a:r>
              <a:rPr sz="1800" spc="365" dirty="0">
                <a:latin typeface="Calibri"/>
                <a:cs typeface="Calibri"/>
              </a:rPr>
              <a:t> </a:t>
            </a:r>
            <a:r>
              <a:rPr sz="1800" dirty="0">
                <a:latin typeface="Calibri"/>
                <a:cs typeface="Calibri"/>
              </a:rPr>
              <a:t>*Form</a:t>
            </a:r>
            <a:r>
              <a:rPr sz="1800" spc="-20" dirty="0">
                <a:latin typeface="Calibri"/>
                <a:cs typeface="Calibri"/>
              </a:rPr>
              <a:t> </a:t>
            </a:r>
            <a:r>
              <a:rPr sz="1800" dirty="0">
                <a:latin typeface="Calibri"/>
                <a:cs typeface="Calibri"/>
              </a:rPr>
              <a:t>of</a:t>
            </a:r>
            <a:r>
              <a:rPr sz="1800" spc="-15" dirty="0">
                <a:latin typeface="Calibri"/>
                <a:cs typeface="Calibri"/>
              </a:rPr>
              <a:t> </a:t>
            </a:r>
            <a:r>
              <a:rPr sz="1800" spc="-10" dirty="0">
                <a:latin typeface="Calibri"/>
                <a:cs typeface="Calibri"/>
              </a:rPr>
              <a:t>Payment</a:t>
            </a:r>
            <a:r>
              <a:rPr sz="1800" spc="-20" dirty="0">
                <a:latin typeface="Calibri"/>
                <a:cs typeface="Calibri"/>
              </a:rPr>
              <a:t> </a:t>
            </a:r>
            <a:r>
              <a:rPr sz="1800" dirty="0">
                <a:latin typeface="Calibri"/>
                <a:cs typeface="Calibri"/>
              </a:rPr>
              <a:t>(cash,</a:t>
            </a:r>
            <a:r>
              <a:rPr sz="1800" spc="-20" dirty="0">
                <a:latin typeface="Calibri"/>
                <a:cs typeface="Calibri"/>
              </a:rPr>
              <a:t> </a:t>
            </a:r>
            <a:r>
              <a:rPr sz="1800" dirty="0">
                <a:latin typeface="Calibri"/>
                <a:cs typeface="Calibri"/>
              </a:rPr>
              <a:t>credit</a:t>
            </a:r>
            <a:r>
              <a:rPr sz="1800" spc="-20"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etc.)</a:t>
            </a:r>
            <a:r>
              <a:rPr sz="1800" spc="370" dirty="0">
                <a:latin typeface="Calibri"/>
                <a:cs typeface="Calibri"/>
              </a:rPr>
              <a:t> </a:t>
            </a:r>
            <a:r>
              <a:rPr sz="1800" dirty="0">
                <a:latin typeface="Calibri"/>
                <a:cs typeface="Calibri"/>
              </a:rPr>
              <a:t>*indication</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payment</a:t>
            </a:r>
            <a:r>
              <a:rPr sz="1800" spc="-20" dirty="0">
                <a:latin typeface="Calibri"/>
                <a:cs typeface="Calibri"/>
              </a:rPr>
              <a:t> </a:t>
            </a:r>
            <a:r>
              <a:rPr sz="1800" dirty="0">
                <a:latin typeface="Calibri"/>
                <a:cs typeface="Calibri"/>
              </a:rPr>
              <a:t>was</a:t>
            </a:r>
            <a:r>
              <a:rPr sz="1800" spc="-25" dirty="0">
                <a:latin typeface="Calibri"/>
                <a:cs typeface="Calibri"/>
              </a:rPr>
              <a:t> </a:t>
            </a:r>
            <a:r>
              <a:rPr sz="1800" dirty="0">
                <a:latin typeface="Calibri"/>
                <a:cs typeface="Calibri"/>
              </a:rPr>
              <a:t>made</a:t>
            </a:r>
            <a:r>
              <a:rPr sz="1800" spc="-15" dirty="0">
                <a:latin typeface="Calibri"/>
                <a:cs typeface="Calibri"/>
              </a:rPr>
              <a:t> </a:t>
            </a:r>
            <a:r>
              <a:rPr sz="1800" dirty="0">
                <a:latin typeface="Calibri"/>
                <a:cs typeface="Calibri"/>
              </a:rPr>
              <a:t>(balance</a:t>
            </a:r>
            <a:r>
              <a:rPr sz="1800" spc="-15" dirty="0">
                <a:latin typeface="Calibri"/>
                <a:cs typeface="Calibri"/>
              </a:rPr>
              <a:t> </a:t>
            </a:r>
            <a:r>
              <a:rPr sz="1800" dirty="0">
                <a:latin typeface="Calibri"/>
                <a:cs typeface="Calibri"/>
              </a:rPr>
              <a:t>due</a:t>
            </a:r>
            <a:r>
              <a:rPr sz="1800" spc="-20" dirty="0">
                <a:latin typeface="Calibri"/>
                <a:cs typeface="Calibri"/>
              </a:rPr>
              <a:t> </a:t>
            </a:r>
            <a:r>
              <a:rPr sz="1800" dirty="0">
                <a:latin typeface="Calibri"/>
                <a:cs typeface="Calibri"/>
              </a:rPr>
              <a:t>$0</a:t>
            </a:r>
            <a:r>
              <a:rPr sz="1800" spc="-15" dirty="0">
                <a:latin typeface="Calibri"/>
                <a:cs typeface="Calibri"/>
              </a:rPr>
              <a:t> </a:t>
            </a:r>
            <a:r>
              <a:rPr sz="1800" dirty="0">
                <a:latin typeface="Calibri"/>
                <a:cs typeface="Calibri"/>
              </a:rPr>
              <a:t>or</a:t>
            </a:r>
            <a:r>
              <a:rPr sz="1800" spc="-20" dirty="0">
                <a:latin typeface="Calibri"/>
                <a:cs typeface="Calibri"/>
              </a:rPr>
              <a:t> </a:t>
            </a:r>
            <a:r>
              <a:rPr sz="1800" spc="-10" dirty="0">
                <a:latin typeface="Calibri"/>
                <a:cs typeface="Calibri"/>
              </a:rPr>
              <a:t>similar)</a:t>
            </a:r>
            <a:endParaRPr sz="1800">
              <a:latin typeface="Calibri"/>
              <a:cs typeface="Calibri"/>
            </a:endParaRPr>
          </a:p>
          <a:p>
            <a:pPr marL="298450" marR="535940" indent="-285750">
              <a:lnSpc>
                <a:spcPts val="1900"/>
              </a:lnSpc>
              <a:spcBef>
                <a:spcPts val="1100"/>
              </a:spcBef>
              <a:buFont typeface="Arial"/>
              <a:buChar char="•"/>
              <a:tabLst>
                <a:tab pos="298450" algn="l"/>
              </a:tabLst>
            </a:pPr>
            <a:r>
              <a:rPr sz="1800" dirty="0">
                <a:latin typeface="Calibri"/>
                <a:cs typeface="Calibri"/>
              </a:rPr>
              <a:t>If</a:t>
            </a:r>
            <a:r>
              <a:rPr sz="1800" spc="-20" dirty="0">
                <a:latin typeface="Calibri"/>
                <a:cs typeface="Calibri"/>
              </a:rPr>
              <a:t> </a:t>
            </a:r>
            <a:r>
              <a:rPr sz="1800" dirty="0">
                <a:latin typeface="Calibri"/>
                <a:cs typeface="Calibri"/>
              </a:rPr>
              <a:t>a</a:t>
            </a:r>
            <a:r>
              <a:rPr sz="1800" spc="-15" dirty="0">
                <a:latin typeface="Calibri"/>
                <a:cs typeface="Calibri"/>
              </a:rPr>
              <a:t> </a:t>
            </a:r>
            <a:r>
              <a:rPr sz="1800" dirty="0">
                <a:latin typeface="Calibri"/>
                <a:cs typeface="Calibri"/>
              </a:rPr>
              <a:t>receipt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incomplete,</a:t>
            </a:r>
            <a:r>
              <a:rPr sz="1800" spc="-15" dirty="0">
                <a:latin typeface="Calibri"/>
                <a:cs typeface="Calibri"/>
              </a:rPr>
              <a:t> </a:t>
            </a:r>
            <a:r>
              <a:rPr sz="1800" dirty="0">
                <a:latin typeface="Calibri"/>
                <a:cs typeface="Calibri"/>
              </a:rPr>
              <a:t>unobtainable,</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lost,</a:t>
            </a:r>
            <a:r>
              <a:rPr sz="1800" spc="-15" dirty="0">
                <a:latin typeface="Calibri"/>
                <a:cs typeface="Calibri"/>
              </a:rPr>
              <a:t> </a:t>
            </a:r>
            <a:r>
              <a:rPr sz="1800" dirty="0">
                <a:latin typeface="Calibri"/>
                <a:cs typeface="Calibri"/>
              </a:rPr>
              <a:t>one</a:t>
            </a:r>
            <a:r>
              <a:rPr sz="1800" spc="-10" dirty="0">
                <a:latin typeface="Calibri"/>
                <a:cs typeface="Calibri"/>
              </a:rPr>
              <a:t> </a:t>
            </a:r>
            <a:r>
              <a:rPr sz="1800" dirty="0">
                <a:latin typeface="Calibri"/>
                <a:cs typeface="Calibri"/>
              </a:rPr>
              <a:t>can</a:t>
            </a:r>
            <a:r>
              <a:rPr sz="1800" spc="-10" dirty="0">
                <a:latin typeface="Calibri"/>
                <a:cs typeface="Calibri"/>
              </a:rPr>
              <a:t> </a:t>
            </a:r>
            <a:r>
              <a:rPr sz="1800" dirty="0">
                <a:latin typeface="Calibri"/>
                <a:cs typeface="Calibri"/>
              </a:rPr>
              <a:t>submit</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Missing</a:t>
            </a:r>
            <a:r>
              <a:rPr sz="1800" spc="-15" dirty="0">
                <a:latin typeface="Calibri"/>
                <a:cs typeface="Calibri"/>
              </a:rPr>
              <a:t> </a:t>
            </a:r>
            <a:r>
              <a:rPr sz="1800" dirty="0">
                <a:latin typeface="Calibri"/>
                <a:cs typeface="Calibri"/>
              </a:rPr>
              <a:t>Receipt</a:t>
            </a:r>
            <a:r>
              <a:rPr sz="1800" spc="-20" dirty="0">
                <a:latin typeface="Calibri"/>
                <a:cs typeface="Calibri"/>
              </a:rPr>
              <a:t> </a:t>
            </a:r>
            <a:r>
              <a:rPr sz="1800" dirty="0">
                <a:latin typeface="Calibri"/>
                <a:cs typeface="Calibri"/>
              </a:rPr>
              <a:t>Affidavit</a:t>
            </a:r>
            <a:r>
              <a:rPr sz="1800" spc="-20" dirty="0">
                <a:latin typeface="Calibri"/>
                <a:cs typeface="Calibri"/>
              </a:rPr>
              <a:t> </a:t>
            </a:r>
            <a:r>
              <a:rPr sz="1800" dirty="0">
                <a:latin typeface="Calibri"/>
                <a:cs typeface="Calibri"/>
              </a:rPr>
              <a:t>(MRA).</a:t>
            </a:r>
            <a:r>
              <a:rPr sz="1800" spc="-25" dirty="0">
                <a:latin typeface="Calibri"/>
                <a:cs typeface="Calibri"/>
              </a:rPr>
              <a:t> </a:t>
            </a:r>
            <a:r>
              <a:rPr sz="1800" b="1" dirty="0">
                <a:latin typeface="Calibri"/>
                <a:cs typeface="Calibri"/>
              </a:rPr>
              <a:t>This</a:t>
            </a:r>
            <a:r>
              <a:rPr sz="1800" b="1" spc="-20" dirty="0">
                <a:latin typeface="Calibri"/>
                <a:cs typeface="Calibri"/>
              </a:rPr>
              <a:t> </a:t>
            </a:r>
            <a:r>
              <a:rPr sz="1800" b="1" dirty="0">
                <a:latin typeface="Calibri"/>
                <a:cs typeface="Calibri"/>
              </a:rPr>
              <a:t>is</a:t>
            </a:r>
            <a:r>
              <a:rPr sz="1800" b="1" spc="-20" dirty="0">
                <a:latin typeface="Calibri"/>
                <a:cs typeface="Calibri"/>
              </a:rPr>
              <a:t> </a:t>
            </a:r>
            <a:r>
              <a:rPr sz="1800" b="1" dirty="0">
                <a:latin typeface="Calibri"/>
                <a:cs typeface="Calibri"/>
              </a:rPr>
              <a:t>a</a:t>
            </a:r>
            <a:r>
              <a:rPr sz="1800" b="1" spc="-20" dirty="0">
                <a:latin typeface="Calibri"/>
                <a:cs typeface="Calibri"/>
              </a:rPr>
              <a:t> last </a:t>
            </a:r>
            <a:r>
              <a:rPr sz="1800" b="1" dirty="0">
                <a:latin typeface="Calibri"/>
                <a:cs typeface="Calibri"/>
              </a:rPr>
              <a:t>resort</a:t>
            </a:r>
            <a:r>
              <a:rPr sz="1800" b="1" spc="-10" dirty="0">
                <a:latin typeface="Calibri"/>
                <a:cs typeface="Calibri"/>
              </a:rPr>
              <a:t> </a:t>
            </a:r>
            <a:r>
              <a:rPr sz="1800" b="1" dirty="0">
                <a:latin typeface="Calibri"/>
                <a:cs typeface="Calibri"/>
              </a:rPr>
              <a:t>option</a:t>
            </a:r>
            <a:r>
              <a:rPr sz="1800" b="1" spc="-20" dirty="0">
                <a:latin typeface="Calibri"/>
                <a:cs typeface="Calibri"/>
              </a:rPr>
              <a:t> </a:t>
            </a:r>
            <a:r>
              <a:rPr sz="1800" dirty="0">
                <a:latin typeface="Calibri"/>
                <a:cs typeface="Calibri"/>
              </a:rPr>
              <a:t>and should</a:t>
            </a:r>
            <a:r>
              <a:rPr sz="1800" spc="-5" dirty="0">
                <a:latin typeface="Calibri"/>
                <a:cs typeface="Calibri"/>
              </a:rPr>
              <a:t> </a:t>
            </a:r>
            <a:r>
              <a:rPr sz="1800" dirty="0">
                <a:latin typeface="Calibri"/>
                <a:cs typeface="Calibri"/>
              </a:rPr>
              <a:t>never</a:t>
            </a:r>
            <a:r>
              <a:rPr sz="1800" spc="-1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a</a:t>
            </a:r>
            <a:r>
              <a:rPr sz="1800" spc="-5" dirty="0">
                <a:latin typeface="Calibri"/>
                <a:cs typeface="Calibri"/>
              </a:rPr>
              <a:t> </a:t>
            </a:r>
            <a:r>
              <a:rPr sz="1800" dirty="0">
                <a:latin typeface="Calibri"/>
                <a:cs typeface="Calibri"/>
              </a:rPr>
              <a:t>regular</a:t>
            </a:r>
            <a:r>
              <a:rPr sz="1800" spc="-15" dirty="0">
                <a:latin typeface="Calibri"/>
                <a:cs typeface="Calibri"/>
              </a:rPr>
              <a:t> </a:t>
            </a:r>
            <a:r>
              <a:rPr sz="1800" dirty="0">
                <a:latin typeface="Calibri"/>
                <a:cs typeface="Calibri"/>
              </a:rPr>
              <a:t>business</a:t>
            </a:r>
            <a:r>
              <a:rPr sz="1800" spc="-10" dirty="0">
                <a:latin typeface="Calibri"/>
                <a:cs typeface="Calibri"/>
              </a:rPr>
              <a:t> practice</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98" y="269747"/>
            <a:ext cx="7882890" cy="695960"/>
          </a:xfrm>
          <a:prstGeom prst="rect">
            <a:avLst/>
          </a:prstGeom>
        </p:spPr>
        <p:txBody>
          <a:bodyPr vert="horz" wrap="square" lIns="0" tIns="12700" rIns="0" bIns="0" rtlCol="0">
            <a:spAutoFit/>
          </a:bodyPr>
          <a:lstStyle/>
          <a:p>
            <a:pPr marL="12700">
              <a:lnSpc>
                <a:spcPct val="100000"/>
              </a:lnSpc>
              <a:spcBef>
                <a:spcPts val="100"/>
              </a:spcBef>
            </a:pPr>
            <a:r>
              <a:rPr dirty="0"/>
              <a:t>Independent</a:t>
            </a:r>
            <a:r>
              <a:rPr spc="-114" dirty="0"/>
              <a:t> </a:t>
            </a:r>
            <a:r>
              <a:rPr dirty="0"/>
              <a:t>Contractor</a:t>
            </a:r>
            <a:r>
              <a:rPr spc="-110" dirty="0"/>
              <a:t> </a:t>
            </a:r>
            <a:r>
              <a:rPr spc="-10" dirty="0"/>
              <a:t>Policy</a:t>
            </a:r>
          </a:p>
        </p:txBody>
      </p:sp>
      <p:sp>
        <p:nvSpPr>
          <p:cNvPr id="3" name="object 3"/>
          <p:cNvSpPr txBox="1"/>
          <p:nvPr/>
        </p:nvSpPr>
        <p:spPr>
          <a:xfrm>
            <a:off x="354510" y="811925"/>
            <a:ext cx="11436985" cy="4745355"/>
          </a:xfrm>
          <a:prstGeom prst="rect">
            <a:avLst/>
          </a:prstGeom>
        </p:spPr>
        <p:txBody>
          <a:bodyPr vert="horz" wrap="square" lIns="0" tIns="144145" rIns="0" bIns="0" rtlCol="0">
            <a:spAutoFit/>
          </a:bodyPr>
          <a:lstStyle/>
          <a:p>
            <a:pPr marL="46990" algn="ctr">
              <a:lnSpc>
                <a:spcPct val="100000"/>
              </a:lnSpc>
              <a:spcBef>
                <a:spcPts val="113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12700" marR="252729">
              <a:lnSpc>
                <a:spcPct val="78900"/>
              </a:lnSpc>
              <a:spcBef>
                <a:spcPts val="1205"/>
              </a:spcBef>
            </a:pPr>
            <a:r>
              <a:rPr sz="1800" dirty="0">
                <a:latin typeface="Calibri"/>
                <a:cs typeface="Calibri"/>
              </a:rPr>
              <a:t>This</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a</a:t>
            </a:r>
            <a:r>
              <a:rPr sz="1800" spc="-10" dirty="0">
                <a:latin typeface="Calibri"/>
                <a:cs typeface="Calibri"/>
              </a:rPr>
              <a:t> </a:t>
            </a:r>
            <a:r>
              <a:rPr sz="1800" dirty="0">
                <a:latin typeface="Calibri"/>
                <a:cs typeface="Calibri"/>
              </a:rPr>
              <a:t>university</a:t>
            </a:r>
            <a:r>
              <a:rPr sz="1800" spc="-20" dirty="0">
                <a:latin typeface="Calibri"/>
                <a:cs typeface="Calibri"/>
              </a:rPr>
              <a:t> </a:t>
            </a:r>
            <a:r>
              <a:rPr sz="1800" dirty="0">
                <a:latin typeface="Calibri"/>
                <a:cs typeface="Calibri"/>
              </a:rPr>
              <a:t>policy</a:t>
            </a:r>
            <a:r>
              <a:rPr sz="1800" spc="-15" dirty="0">
                <a:latin typeface="Calibri"/>
                <a:cs typeface="Calibri"/>
              </a:rPr>
              <a:t> </a:t>
            </a:r>
            <a:r>
              <a:rPr sz="1800" dirty="0">
                <a:latin typeface="Calibri"/>
                <a:cs typeface="Calibri"/>
              </a:rPr>
              <a:t>that</a:t>
            </a:r>
            <a:r>
              <a:rPr sz="1800" spc="-20" dirty="0">
                <a:latin typeface="Calibri"/>
                <a:cs typeface="Calibri"/>
              </a:rPr>
              <a:t> </a:t>
            </a:r>
            <a:r>
              <a:rPr sz="1800" dirty="0">
                <a:latin typeface="Calibri"/>
                <a:cs typeface="Calibri"/>
              </a:rPr>
              <a:t>we</a:t>
            </a:r>
            <a:r>
              <a:rPr sz="1800" spc="-5" dirty="0">
                <a:latin typeface="Calibri"/>
                <a:cs typeface="Calibri"/>
              </a:rPr>
              <a:t> </a:t>
            </a:r>
            <a:r>
              <a:rPr sz="1800" dirty="0">
                <a:latin typeface="Calibri"/>
                <a:cs typeface="Calibri"/>
              </a:rPr>
              <a:t>have</a:t>
            </a:r>
            <a:r>
              <a:rPr sz="1800" spc="-10" dirty="0">
                <a:latin typeface="Calibri"/>
                <a:cs typeface="Calibri"/>
              </a:rPr>
              <a:t> </a:t>
            </a:r>
            <a:r>
              <a:rPr sz="1800" dirty="0">
                <a:latin typeface="Calibri"/>
                <a:cs typeface="Calibri"/>
              </a:rPr>
              <a:t>highly</a:t>
            </a:r>
            <a:r>
              <a:rPr sz="1800" spc="-20" dirty="0">
                <a:latin typeface="Calibri"/>
                <a:cs typeface="Calibri"/>
              </a:rPr>
              <a:t> </a:t>
            </a:r>
            <a:r>
              <a:rPr sz="1800" dirty="0">
                <a:latin typeface="Calibri"/>
                <a:cs typeface="Calibri"/>
              </a:rPr>
              <a:t>condensed.</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HLS</a:t>
            </a:r>
            <a:r>
              <a:rPr sz="1800" spc="-15" dirty="0">
                <a:latin typeface="Calibri"/>
                <a:cs typeface="Calibri"/>
              </a:rPr>
              <a:t> </a:t>
            </a:r>
            <a:r>
              <a:rPr sz="1800" dirty="0">
                <a:latin typeface="Calibri"/>
                <a:cs typeface="Calibri"/>
              </a:rPr>
              <a:t>HR</a:t>
            </a:r>
            <a:r>
              <a:rPr sz="1800" spc="-20" dirty="0">
                <a:latin typeface="Calibri"/>
                <a:cs typeface="Calibri"/>
              </a:rPr>
              <a:t> </a:t>
            </a:r>
            <a:r>
              <a:rPr sz="1800" dirty="0">
                <a:latin typeface="Calibri"/>
                <a:cs typeface="Calibri"/>
              </a:rPr>
              <a:t>office</a:t>
            </a:r>
            <a:r>
              <a:rPr sz="1800" spc="-5"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'owner'</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this</a:t>
            </a:r>
            <a:r>
              <a:rPr sz="1800" spc="-30" dirty="0">
                <a:latin typeface="Calibri"/>
                <a:cs typeface="Calibri"/>
              </a:rPr>
              <a:t> </a:t>
            </a:r>
            <a:r>
              <a:rPr sz="1800" dirty="0">
                <a:latin typeface="Calibri"/>
                <a:cs typeface="Calibri"/>
              </a:rPr>
              <a:t>policy</a:t>
            </a:r>
            <a:r>
              <a:rPr sz="1800" spc="-20" dirty="0">
                <a:latin typeface="Calibri"/>
                <a:cs typeface="Calibri"/>
              </a:rPr>
              <a:t> </a:t>
            </a:r>
            <a:r>
              <a:rPr sz="1800" dirty="0">
                <a:latin typeface="Calibri"/>
                <a:cs typeface="Calibri"/>
              </a:rPr>
              <a:t>so</a:t>
            </a:r>
            <a:r>
              <a:rPr sz="1800" spc="-10" dirty="0">
                <a:latin typeface="Calibri"/>
                <a:cs typeface="Calibri"/>
              </a:rPr>
              <a:t> </a:t>
            </a:r>
            <a:r>
              <a:rPr sz="1800" dirty="0">
                <a:latin typeface="Calibri"/>
                <a:cs typeface="Calibri"/>
              </a:rPr>
              <a:t>please</a:t>
            </a:r>
            <a:r>
              <a:rPr sz="1800" spc="-15" dirty="0">
                <a:latin typeface="Calibri"/>
                <a:cs typeface="Calibri"/>
              </a:rPr>
              <a:t> </a:t>
            </a:r>
            <a:r>
              <a:rPr sz="1800" dirty="0">
                <a:latin typeface="Calibri"/>
                <a:cs typeface="Calibri"/>
              </a:rPr>
              <a:t>refer</a:t>
            </a:r>
            <a:r>
              <a:rPr sz="1800" spc="-15" dirty="0">
                <a:latin typeface="Calibri"/>
                <a:cs typeface="Calibri"/>
              </a:rPr>
              <a:t> </a:t>
            </a:r>
            <a:r>
              <a:rPr sz="1800" spc="-25" dirty="0">
                <a:latin typeface="Calibri"/>
                <a:cs typeface="Calibri"/>
              </a:rPr>
              <a:t>to </a:t>
            </a:r>
            <a:r>
              <a:rPr sz="1800" dirty="0">
                <a:latin typeface="Calibri"/>
                <a:cs typeface="Calibri"/>
              </a:rPr>
              <a:t>HR</a:t>
            </a:r>
            <a:r>
              <a:rPr sz="1800" spc="-5" dirty="0">
                <a:latin typeface="Calibri"/>
                <a:cs typeface="Calibri"/>
              </a:rPr>
              <a:t> </a:t>
            </a:r>
            <a:r>
              <a:rPr sz="1800" dirty="0">
                <a:latin typeface="Calibri"/>
                <a:cs typeface="Calibri"/>
              </a:rPr>
              <a:t>with</a:t>
            </a:r>
            <a:r>
              <a:rPr sz="1800" spc="5" dirty="0">
                <a:latin typeface="Calibri"/>
                <a:cs typeface="Calibri"/>
              </a:rPr>
              <a:t> </a:t>
            </a:r>
            <a:r>
              <a:rPr sz="1800" spc="-10" dirty="0">
                <a:latin typeface="Calibri"/>
                <a:cs typeface="Calibri"/>
              </a:rPr>
              <a:t>questions.</a:t>
            </a:r>
            <a:endParaRPr sz="1800">
              <a:latin typeface="Calibri"/>
              <a:cs typeface="Calibri"/>
            </a:endParaRPr>
          </a:p>
          <a:p>
            <a:pPr marL="241300" marR="98425" indent="-228600">
              <a:lnSpc>
                <a:spcPct val="78900"/>
              </a:lnSpc>
              <a:spcBef>
                <a:spcPts val="1105"/>
              </a:spcBef>
              <a:buFont typeface="Arial"/>
              <a:buChar char="•"/>
              <a:tabLst>
                <a:tab pos="241300" algn="l"/>
              </a:tabLst>
            </a:pP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Independent</a:t>
            </a:r>
            <a:r>
              <a:rPr sz="1800" spc="-35" dirty="0">
                <a:solidFill>
                  <a:srgbClr val="1E1E1E"/>
                </a:solidFill>
                <a:latin typeface="Calibri"/>
                <a:cs typeface="Calibri"/>
              </a:rPr>
              <a:t> </a:t>
            </a:r>
            <a:r>
              <a:rPr sz="1800" dirty="0">
                <a:solidFill>
                  <a:srgbClr val="1E1E1E"/>
                </a:solidFill>
                <a:latin typeface="Calibri"/>
                <a:cs typeface="Calibri"/>
              </a:rPr>
              <a:t>Contractor</a:t>
            </a:r>
            <a:r>
              <a:rPr sz="1800" spc="-30" dirty="0">
                <a:solidFill>
                  <a:srgbClr val="1E1E1E"/>
                </a:solidFill>
                <a:latin typeface="Calibri"/>
                <a:cs typeface="Calibri"/>
              </a:rPr>
              <a:t> </a:t>
            </a:r>
            <a:r>
              <a:rPr sz="1800" dirty="0">
                <a:solidFill>
                  <a:srgbClr val="1E1E1E"/>
                </a:solidFill>
                <a:latin typeface="Calibri"/>
                <a:cs typeface="Calibri"/>
              </a:rPr>
              <a:t>Policy</a:t>
            </a:r>
            <a:r>
              <a:rPr sz="1800" spc="-35" dirty="0">
                <a:solidFill>
                  <a:srgbClr val="1E1E1E"/>
                </a:solidFill>
                <a:latin typeface="Calibri"/>
                <a:cs typeface="Calibri"/>
              </a:rPr>
              <a:t> </a:t>
            </a:r>
            <a:r>
              <a:rPr sz="1800" dirty="0">
                <a:solidFill>
                  <a:srgbClr val="1E1E1E"/>
                </a:solidFill>
                <a:latin typeface="Calibri"/>
                <a:cs typeface="Calibri"/>
              </a:rPr>
              <a:t>exists</a:t>
            </a:r>
            <a:r>
              <a:rPr sz="1800" spc="-3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ensure</a:t>
            </a:r>
            <a:r>
              <a:rPr sz="1800" spc="-25" dirty="0">
                <a:solidFill>
                  <a:srgbClr val="1E1E1E"/>
                </a:solidFill>
                <a:latin typeface="Calibri"/>
                <a:cs typeface="Calibri"/>
              </a:rPr>
              <a:t> </a:t>
            </a:r>
            <a:r>
              <a:rPr sz="1800" dirty="0">
                <a:solidFill>
                  <a:srgbClr val="1E1E1E"/>
                </a:solidFill>
                <a:latin typeface="Calibri"/>
                <a:cs typeface="Calibri"/>
              </a:rPr>
              <a:t>compliance</a:t>
            </a:r>
            <a:r>
              <a:rPr sz="1800" spc="-25" dirty="0">
                <a:solidFill>
                  <a:srgbClr val="1E1E1E"/>
                </a:solidFill>
                <a:latin typeface="Calibri"/>
                <a:cs typeface="Calibri"/>
              </a:rPr>
              <a:t> </a:t>
            </a:r>
            <a:r>
              <a:rPr sz="1800" dirty="0">
                <a:solidFill>
                  <a:srgbClr val="1E1E1E"/>
                </a:solidFill>
                <a:latin typeface="Calibri"/>
                <a:cs typeface="Calibri"/>
              </a:rPr>
              <a:t>with</a:t>
            </a:r>
            <a:r>
              <a:rPr sz="1800" spc="-20" dirty="0">
                <a:solidFill>
                  <a:srgbClr val="1E1E1E"/>
                </a:solidFill>
                <a:latin typeface="Calibri"/>
                <a:cs typeface="Calibri"/>
              </a:rPr>
              <a:t> </a:t>
            </a:r>
            <a:r>
              <a:rPr sz="1800" dirty="0">
                <a:solidFill>
                  <a:srgbClr val="1E1E1E"/>
                </a:solidFill>
                <a:latin typeface="Calibri"/>
                <a:cs typeface="Calibri"/>
              </a:rPr>
              <a:t>federal</a:t>
            </a:r>
            <a:r>
              <a:rPr sz="1800" spc="-35"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state</a:t>
            </a:r>
            <a:r>
              <a:rPr sz="1800" spc="-25" dirty="0">
                <a:solidFill>
                  <a:srgbClr val="1E1E1E"/>
                </a:solidFill>
                <a:latin typeface="Calibri"/>
                <a:cs typeface="Calibri"/>
              </a:rPr>
              <a:t> </a:t>
            </a:r>
            <a:r>
              <a:rPr sz="1800" dirty="0">
                <a:solidFill>
                  <a:srgbClr val="1E1E1E"/>
                </a:solidFill>
                <a:latin typeface="Calibri"/>
                <a:cs typeface="Calibri"/>
              </a:rPr>
              <a:t>labor</a:t>
            </a:r>
            <a:r>
              <a:rPr sz="1800" spc="-30"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tax</a:t>
            </a:r>
            <a:r>
              <a:rPr sz="1800" spc="-30" dirty="0">
                <a:solidFill>
                  <a:srgbClr val="1E1E1E"/>
                </a:solidFill>
                <a:latin typeface="Calibri"/>
                <a:cs typeface="Calibri"/>
              </a:rPr>
              <a:t> </a:t>
            </a:r>
            <a:r>
              <a:rPr sz="1800" dirty="0">
                <a:solidFill>
                  <a:srgbClr val="1E1E1E"/>
                </a:solidFill>
                <a:latin typeface="Calibri"/>
                <a:cs typeface="Calibri"/>
              </a:rPr>
              <a:t>rules</a:t>
            </a:r>
            <a:r>
              <a:rPr sz="1800" spc="-35"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spc="-10" dirty="0">
                <a:solidFill>
                  <a:srgbClr val="1E1E1E"/>
                </a:solidFill>
                <a:latin typeface="Calibri"/>
                <a:cs typeface="Calibri"/>
              </a:rPr>
              <a:t>protect </a:t>
            </a: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rights</a:t>
            </a:r>
            <a:r>
              <a:rPr sz="1800" spc="-15" dirty="0">
                <a:solidFill>
                  <a:srgbClr val="1E1E1E"/>
                </a:solidFill>
                <a:latin typeface="Calibri"/>
                <a:cs typeface="Calibri"/>
              </a:rPr>
              <a:t> </a:t>
            </a:r>
            <a:r>
              <a:rPr sz="1800" dirty="0">
                <a:solidFill>
                  <a:srgbClr val="1E1E1E"/>
                </a:solidFill>
                <a:latin typeface="Calibri"/>
                <a:cs typeface="Calibri"/>
              </a:rPr>
              <a:t>of</a:t>
            </a:r>
            <a:r>
              <a:rPr sz="1800" spc="-15" dirty="0">
                <a:solidFill>
                  <a:srgbClr val="1E1E1E"/>
                </a:solidFill>
                <a:latin typeface="Calibri"/>
                <a:cs typeface="Calibri"/>
              </a:rPr>
              <a:t> </a:t>
            </a:r>
            <a:r>
              <a:rPr sz="1800" dirty="0">
                <a:solidFill>
                  <a:srgbClr val="1E1E1E"/>
                </a:solidFill>
                <a:latin typeface="Calibri"/>
                <a:cs typeface="Calibri"/>
              </a:rPr>
              <a:t>individuals</a:t>
            </a:r>
            <a:r>
              <a:rPr sz="1800" spc="-20" dirty="0">
                <a:solidFill>
                  <a:srgbClr val="1E1E1E"/>
                </a:solidFill>
                <a:latin typeface="Calibri"/>
                <a:cs typeface="Calibri"/>
              </a:rPr>
              <a:t> </a:t>
            </a:r>
            <a:r>
              <a:rPr sz="1800" dirty="0">
                <a:solidFill>
                  <a:srgbClr val="1E1E1E"/>
                </a:solidFill>
                <a:latin typeface="Calibri"/>
                <a:cs typeface="Calibri"/>
              </a:rPr>
              <a:t>engaged</a:t>
            </a:r>
            <a:r>
              <a:rPr sz="1800" spc="-10"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provide</a:t>
            </a:r>
            <a:r>
              <a:rPr sz="1800" spc="-15" dirty="0">
                <a:solidFill>
                  <a:srgbClr val="1E1E1E"/>
                </a:solidFill>
                <a:latin typeface="Calibri"/>
                <a:cs typeface="Calibri"/>
              </a:rPr>
              <a:t> </a:t>
            </a:r>
            <a:r>
              <a:rPr sz="1800" dirty="0">
                <a:solidFill>
                  <a:srgbClr val="1E1E1E"/>
                </a:solidFill>
                <a:latin typeface="Calibri"/>
                <a:cs typeface="Calibri"/>
              </a:rPr>
              <a:t>services</a:t>
            </a:r>
            <a:r>
              <a:rPr sz="1800" spc="-15"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spc="-10" dirty="0">
                <a:solidFill>
                  <a:srgbClr val="1E1E1E"/>
                </a:solidFill>
                <a:latin typeface="Calibri"/>
                <a:cs typeface="Calibri"/>
              </a:rPr>
              <a:t>Harvard</a:t>
            </a:r>
            <a:endParaRPr sz="1800">
              <a:latin typeface="Calibri"/>
              <a:cs typeface="Calibri"/>
            </a:endParaRPr>
          </a:p>
          <a:p>
            <a:pPr marL="241300" marR="345440" indent="-228600">
              <a:lnSpc>
                <a:spcPct val="80400"/>
              </a:lnSpc>
              <a:spcBef>
                <a:spcPts val="950"/>
              </a:spcBef>
              <a:buFont typeface="Arial"/>
              <a:buChar char="•"/>
              <a:tabLst>
                <a:tab pos="241300" algn="l"/>
              </a:tabLst>
            </a:pPr>
            <a:r>
              <a:rPr sz="1800" dirty="0">
                <a:solidFill>
                  <a:srgbClr val="1E1E1E"/>
                </a:solidFill>
                <a:latin typeface="Calibri"/>
                <a:cs typeface="Calibri"/>
              </a:rPr>
              <a:t>An</a:t>
            </a:r>
            <a:r>
              <a:rPr sz="1800" spc="-25"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Contractor</a:t>
            </a:r>
            <a:r>
              <a:rPr sz="1800" spc="-20" dirty="0">
                <a:solidFill>
                  <a:srgbClr val="1E1E1E"/>
                </a:solidFill>
                <a:latin typeface="Calibri"/>
                <a:cs typeface="Calibri"/>
              </a:rPr>
              <a:t> </a:t>
            </a:r>
            <a:r>
              <a:rPr sz="1800" dirty="0">
                <a:solidFill>
                  <a:srgbClr val="1E1E1E"/>
                </a:solidFill>
                <a:latin typeface="Calibri"/>
                <a:cs typeface="Calibri"/>
              </a:rPr>
              <a:t>(IC)</a:t>
            </a:r>
            <a:r>
              <a:rPr sz="1800" spc="-20" dirty="0">
                <a:solidFill>
                  <a:srgbClr val="1E1E1E"/>
                </a:solidFill>
                <a:latin typeface="Calibri"/>
                <a:cs typeface="Calibri"/>
              </a:rPr>
              <a:t> </a:t>
            </a:r>
            <a:r>
              <a:rPr sz="1800" dirty="0">
                <a:solidFill>
                  <a:srgbClr val="1E1E1E"/>
                </a:solidFill>
                <a:latin typeface="Calibri"/>
                <a:cs typeface="Calibri"/>
              </a:rPr>
              <a:t>is</a:t>
            </a:r>
            <a:r>
              <a:rPr sz="1800" spc="-25" dirty="0">
                <a:solidFill>
                  <a:srgbClr val="1E1E1E"/>
                </a:solidFill>
                <a:latin typeface="Calibri"/>
                <a:cs typeface="Calibri"/>
              </a:rPr>
              <a:t> </a:t>
            </a:r>
            <a:r>
              <a:rPr sz="1800" dirty="0">
                <a:solidFill>
                  <a:srgbClr val="1E1E1E"/>
                </a:solidFill>
                <a:latin typeface="Calibri"/>
                <a:cs typeface="Calibri"/>
              </a:rPr>
              <a:t>generally</a:t>
            </a:r>
            <a:r>
              <a:rPr sz="1800" spc="-20"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individual</a:t>
            </a:r>
            <a:r>
              <a:rPr sz="1800" spc="-20" dirty="0">
                <a:solidFill>
                  <a:srgbClr val="1E1E1E"/>
                </a:solidFill>
                <a:latin typeface="Calibri"/>
                <a:cs typeface="Calibri"/>
              </a:rPr>
              <a:t> </a:t>
            </a:r>
            <a:r>
              <a:rPr sz="1800" dirty="0">
                <a:solidFill>
                  <a:srgbClr val="1E1E1E"/>
                </a:solidFill>
                <a:latin typeface="Calibri"/>
                <a:cs typeface="Calibri"/>
              </a:rPr>
              <a:t>who</a:t>
            </a:r>
            <a:r>
              <a:rPr sz="1800" spc="-15" dirty="0">
                <a:solidFill>
                  <a:srgbClr val="1E1E1E"/>
                </a:solidFill>
                <a:latin typeface="Calibri"/>
                <a:cs typeface="Calibri"/>
              </a:rPr>
              <a:t> </a:t>
            </a:r>
            <a:r>
              <a:rPr sz="1800" dirty="0">
                <a:solidFill>
                  <a:srgbClr val="1E1E1E"/>
                </a:solidFill>
                <a:latin typeface="Calibri"/>
                <a:cs typeface="Calibri"/>
              </a:rPr>
              <a:t>is</a:t>
            </a:r>
            <a:r>
              <a:rPr sz="1800" spc="-25" dirty="0">
                <a:solidFill>
                  <a:srgbClr val="1E1E1E"/>
                </a:solidFill>
                <a:latin typeface="Calibri"/>
                <a:cs typeface="Calibri"/>
              </a:rPr>
              <a:t> </a:t>
            </a:r>
            <a:r>
              <a:rPr sz="1800" dirty="0">
                <a:solidFill>
                  <a:srgbClr val="1E1E1E"/>
                </a:solidFill>
                <a:latin typeface="Calibri"/>
                <a:cs typeface="Calibri"/>
              </a:rPr>
              <a:t>in</a:t>
            </a:r>
            <a:r>
              <a:rPr sz="1800" spc="-15" dirty="0">
                <a:solidFill>
                  <a:srgbClr val="1E1E1E"/>
                </a:solidFill>
                <a:latin typeface="Calibri"/>
                <a:cs typeface="Calibri"/>
              </a:rPr>
              <a:t> </a:t>
            </a:r>
            <a:r>
              <a:rPr sz="1800" dirty="0">
                <a:solidFill>
                  <a:srgbClr val="1E1E1E"/>
                </a:solidFill>
                <a:latin typeface="Calibri"/>
                <a:cs typeface="Calibri"/>
              </a:rPr>
              <a:t>an</a:t>
            </a:r>
            <a:r>
              <a:rPr sz="1800" spc="-10"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trade,</a:t>
            </a:r>
            <a:r>
              <a:rPr sz="1800" spc="-20" dirty="0">
                <a:solidFill>
                  <a:srgbClr val="1E1E1E"/>
                </a:solidFill>
                <a:latin typeface="Calibri"/>
                <a:cs typeface="Calibri"/>
              </a:rPr>
              <a:t> </a:t>
            </a:r>
            <a:r>
              <a:rPr sz="1800" dirty="0">
                <a:solidFill>
                  <a:srgbClr val="1E1E1E"/>
                </a:solidFill>
                <a:latin typeface="Calibri"/>
                <a:cs typeface="Calibri"/>
              </a:rPr>
              <a:t>business,</a:t>
            </a:r>
            <a:r>
              <a:rPr sz="1800" spc="-15" dirty="0">
                <a:solidFill>
                  <a:srgbClr val="1E1E1E"/>
                </a:solidFill>
                <a:latin typeface="Calibri"/>
                <a:cs typeface="Calibri"/>
              </a:rPr>
              <a:t> </a:t>
            </a:r>
            <a:r>
              <a:rPr sz="1800" dirty="0">
                <a:solidFill>
                  <a:srgbClr val="1E1E1E"/>
                </a:solidFill>
                <a:latin typeface="Calibri"/>
                <a:cs typeface="Calibri"/>
              </a:rPr>
              <a:t>or</a:t>
            </a:r>
            <a:r>
              <a:rPr sz="1800" spc="-25" dirty="0">
                <a:solidFill>
                  <a:srgbClr val="1E1E1E"/>
                </a:solidFill>
                <a:latin typeface="Calibri"/>
                <a:cs typeface="Calibri"/>
              </a:rPr>
              <a:t> </a:t>
            </a:r>
            <a:r>
              <a:rPr sz="1800" dirty="0">
                <a:solidFill>
                  <a:srgbClr val="1E1E1E"/>
                </a:solidFill>
                <a:latin typeface="Calibri"/>
                <a:cs typeface="Calibri"/>
              </a:rPr>
              <a:t>profession</a:t>
            </a:r>
            <a:r>
              <a:rPr sz="1800" spc="-10" dirty="0">
                <a:solidFill>
                  <a:srgbClr val="1E1E1E"/>
                </a:solidFill>
                <a:latin typeface="Calibri"/>
                <a:cs typeface="Calibri"/>
              </a:rPr>
              <a:t> </a:t>
            </a:r>
            <a:r>
              <a:rPr sz="1800" spc="-25" dirty="0">
                <a:solidFill>
                  <a:srgbClr val="1E1E1E"/>
                </a:solidFill>
                <a:latin typeface="Calibri"/>
                <a:cs typeface="Calibri"/>
              </a:rPr>
              <a:t>and </a:t>
            </a:r>
            <a:r>
              <a:rPr sz="1800" dirty="0">
                <a:solidFill>
                  <a:srgbClr val="1E1E1E"/>
                </a:solidFill>
                <a:latin typeface="Calibri"/>
                <a:cs typeface="Calibri"/>
              </a:rPr>
              <a:t>offers</a:t>
            </a:r>
            <a:r>
              <a:rPr sz="1800" spc="-30" dirty="0">
                <a:solidFill>
                  <a:srgbClr val="1E1E1E"/>
                </a:solidFill>
                <a:latin typeface="Calibri"/>
                <a:cs typeface="Calibri"/>
              </a:rPr>
              <a:t> </a:t>
            </a:r>
            <a:r>
              <a:rPr sz="1800" dirty="0">
                <a:solidFill>
                  <a:srgbClr val="1E1E1E"/>
                </a:solidFill>
                <a:latin typeface="Calibri"/>
                <a:cs typeface="Calibri"/>
              </a:rPr>
              <a:t>services</a:t>
            </a:r>
            <a:r>
              <a:rPr sz="1800" spc="-20"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general</a:t>
            </a:r>
            <a:r>
              <a:rPr sz="1800" spc="-20" dirty="0">
                <a:solidFill>
                  <a:srgbClr val="1E1E1E"/>
                </a:solidFill>
                <a:latin typeface="Calibri"/>
                <a:cs typeface="Calibri"/>
              </a:rPr>
              <a:t> </a:t>
            </a:r>
            <a:r>
              <a:rPr sz="1800" dirty="0">
                <a:solidFill>
                  <a:srgbClr val="1E1E1E"/>
                </a:solidFill>
                <a:latin typeface="Calibri"/>
                <a:cs typeface="Calibri"/>
              </a:rPr>
              <a:t>public.</a:t>
            </a:r>
            <a:r>
              <a:rPr sz="1800" spc="-15"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IC</a:t>
            </a:r>
            <a:r>
              <a:rPr sz="1800" spc="-15" dirty="0">
                <a:solidFill>
                  <a:srgbClr val="1E1E1E"/>
                </a:solidFill>
                <a:latin typeface="Calibri"/>
                <a:cs typeface="Calibri"/>
              </a:rPr>
              <a:t> </a:t>
            </a:r>
            <a:r>
              <a:rPr sz="1800" dirty="0">
                <a:solidFill>
                  <a:srgbClr val="1E1E1E"/>
                </a:solidFill>
                <a:latin typeface="Calibri"/>
                <a:cs typeface="Calibri"/>
              </a:rPr>
              <a:t>may</a:t>
            </a:r>
            <a:r>
              <a:rPr sz="1800" spc="-20" dirty="0">
                <a:solidFill>
                  <a:srgbClr val="1E1E1E"/>
                </a:solidFill>
                <a:latin typeface="Calibri"/>
                <a:cs typeface="Calibri"/>
              </a:rPr>
              <a:t> </a:t>
            </a:r>
            <a:r>
              <a:rPr sz="1800" dirty="0">
                <a:solidFill>
                  <a:srgbClr val="1E1E1E"/>
                </a:solidFill>
                <a:latin typeface="Calibri"/>
                <a:cs typeface="Calibri"/>
              </a:rPr>
              <a:t>work</a:t>
            </a:r>
            <a:r>
              <a:rPr sz="1800" spc="-25" dirty="0">
                <a:solidFill>
                  <a:srgbClr val="1E1E1E"/>
                </a:solidFill>
                <a:latin typeface="Calibri"/>
                <a:cs typeface="Calibri"/>
              </a:rPr>
              <a:t> </a:t>
            </a:r>
            <a:r>
              <a:rPr sz="1800" dirty="0">
                <a:solidFill>
                  <a:srgbClr val="1E1E1E"/>
                </a:solidFill>
                <a:latin typeface="Calibri"/>
                <a:cs typeface="Calibri"/>
              </a:rPr>
              <a:t>as</a:t>
            </a:r>
            <a:r>
              <a:rPr sz="1800" spc="-15"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individual</a:t>
            </a:r>
            <a:r>
              <a:rPr sz="1800" spc="-20"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through</a:t>
            </a:r>
            <a:r>
              <a:rPr sz="1800" spc="-15"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business</a:t>
            </a:r>
            <a:r>
              <a:rPr sz="1800" spc="-20" dirty="0">
                <a:solidFill>
                  <a:srgbClr val="1E1E1E"/>
                </a:solidFill>
                <a:latin typeface="Calibri"/>
                <a:cs typeface="Calibri"/>
              </a:rPr>
              <a:t> </a:t>
            </a:r>
            <a:r>
              <a:rPr sz="1800" dirty="0">
                <a:solidFill>
                  <a:srgbClr val="1E1E1E"/>
                </a:solidFill>
                <a:latin typeface="Calibri"/>
                <a:cs typeface="Calibri"/>
              </a:rPr>
              <a:t>entity</a:t>
            </a:r>
            <a:r>
              <a:rPr sz="1800" spc="-20" dirty="0">
                <a:solidFill>
                  <a:srgbClr val="1E1E1E"/>
                </a:solidFill>
                <a:latin typeface="Calibri"/>
                <a:cs typeface="Calibri"/>
              </a:rPr>
              <a:t> </a:t>
            </a:r>
            <a:r>
              <a:rPr sz="1800" dirty="0">
                <a:solidFill>
                  <a:srgbClr val="1E1E1E"/>
                </a:solidFill>
                <a:latin typeface="Calibri"/>
                <a:cs typeface="Calibri"/>
              </a:rPr>
              <a:t>such</a:t>
            </a:r>
            <a:r>
              <a:rPr sz="1800" spc="-15" dirty="0">
                <a:solidFill>
                  <a:srgbClr val="1E1E1E"/>
                </a:solidFill>
                <a:latin typeface="Calibri"/>
                <a:cs typeface="Calibri"/>
              </a:rPr>
              <a:t> </a:t>
            </a:r>
            <a:r>
              <a:rPr sz="1800" dirty="0">
                <a:solidFill>
                  <a:srgbClr val="1E1E1E"/>
                </a:solidFill>
                <a:latin typeface="Calibri"/>
                <a:cs typeface="Calibri"/>
              </a:rPr>
              <a:t>as</a:t>
            </a:r>
            <a:r>
              <a:rPr sz="1800" spc="-20"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spc="-20" dirty="0">
                <a:solidFill>
                  <a:srgbClr val="1E1E1E"/>
                </a:solidFill>
                <a:latin typeface="Calibri"/>
                <a:cs typeface="Calibri"/>
              </a:rPr>
              <a:t>sole </a:t>
            </a:r>
            <a:r>
              <a:rPr sz="1800" spc="-10" dirty="0">
                <a:solidFill>
                  <a:srgbClr val="1E1E1E"/>
                </a:solidFill>
                <a:latin typeface="Calibri"/>
                <a:cs typeface="Calibri"/>
              </a:rPr>
              <a:t>proprietorship,</a:t>
            </a:r>
            <a:r>
              <a:rPr sz="1800" spc="-30" dirty="0">
                <a:solidFill>
                  <a:srgbClr val="1E1E1E"/>
                </a:solidFill>
                <a:latin typeface="Calibri"/>
                <a:cs typeface="Calibri"/>
              </a:rPr>
              <a:t> </a:t>
            </a:r>
            <a:r>
              <a:rPr sz="1800" dirty="0">
                <a:solidFill>
                  <a:srgbClr val="1E1E1E"/>
                </a:solidFill>
                <a:latin typeface="Calibri"/>
                <a:cs typeface="Calibri"/>
              </a:rPr>
              <a:t>partnership,</a:t>
            </a:r>
            <a:r>
              <a:rPr sz="1800" spc="-25" dirty="0">
                <a:solidFill>
                  <a:srgbClr val="1E1E1E"/>
                </a:solidFill>
                <a:latin typeface="Calibri"/>
                <a:cs typeface="Calibri"/>
              </a:rPr>
              <a:t> </a:t>
            </a:r>
            <a:r>
              <a:rPr sz="1800" dirty="0">
                <a:solidFill>
                  <a:srgbClr val="1E1E1E"/>
                </a:solidFill>
                <a:latin typeface="Calibri"/>
                <a:cs typeface="Calibri"/>
              </a:rPr>
              <a:t>or</a:t>
            </a:r>
            <a:r>
              <a:rPr sz="1800" spc="-25" dirty="0">
                <a:solidFill>
                  <a:srgbClr val="1E1E1E"/>
                </a:solidFill>
                <a:latin typeface="Calibri"/>
                <a:cs typeface="Calibri"/>
              </a:rPr>
              <a:t> </a:t>
            </a:r>
            <a:r>
              <a:rPr sz="1800" dirty="0">
                <a:solidFill>
                  <a:srgbClr val="1E1E1E"/>
                </a:solidFill>
                <a:latin typeface="Calibri"/>
                <a:cs typeface="Calibri"/>
              </a:rPr>
              <a:t>limited</a:t>
            </a:r>
            <a:r>
              <a:rPr sz="1800" spc="-25" dirty="0">
                <a:solidFill>
                  <a:srgbClr val="1E1E1E"/>
                </a:solidFill>
                <a:latin typeface="Calibri"/>
                <a:cs typeface="Calibri"/>
              </a:rPr>
              <a:t> </a:t>
            </a:r>
            <a:r>
              <a:rPr sz="1800" dirty="0">
                <a:solidFill>
                  <a:srgbClr val="1E1E1E"/>
                </a:solidFill>
                <a:latin typeface="Calibri"/>
                <a:cs typeface="Calibri"/>
              </a:rPr>
              <a:t>liability</a:t>
            </a:r>
            <a:r>
              <a:rPr sz="1800" spc="-25" dirty="0">
                <a:solidFill>
                  <a:srgbClr val="1E1E1E"/>
                </a:solidFill>
                <a:latin typeface="Calibri"/>
                <a:cs typeface="Calibri"/>
              </a:rPr>
              <a:t> </a:t>
            </a:r>
            <a:r>
              <a:rPr sz="1800" dirty="0">
                <a:solidFill>
                  <a:srgbClr val="1E1E1E"/>
                </a:solidFill>
                <a:latin typeface="Calibri"/>
                <a:cs typeface="Calibri"/>
              </a:rPr>
              <a:t>corporation.</a:t>
            </a:r>
            <a:r>
              <a:rPr sz="1800" spc="-30" dirty="0">
                <a:solidFill>
                  <a:srgbClr val="1E1E1E"/>
                </a:solidFill>
                <a:latin typeface="Calibri"/>
                <a:cs typeface="Calibri"/>
              </a:rPr>
              <a:t> </a:t>
            </a:r>
            <a:r>
              <a:rPr sz="1800" dirty="0">
                <a:solidFill>
                  <a:srgbClr val="1E1E1E"/>
                </a:solidFill>
                <a:latin typeface="Calibri"/>
                <a:cs typeface="Calibri"/>
              </a:rPr>
              <a:t>ICs</a:t>
            </a:r>
            <a:r>
              <a:rPr sz="1800" spc="-30" dirty="0">
                <a:solidFill>
                  <a:srgbClr val="1E1E1E"/>
                </a:solidFill>
                <a:latin typeface="Calibri"/>
                <a:cs typeface="Calibri"/>
              </a:rPr>
              <a:t> </a:t>
            </a:r>
            <a:r>
              <a:rPr sz="1800" dirty="0">
                <a:solidFill>
                  <a:srgbClr val="1E1E1E"/>
                </a:solidFill>
                <a:latin typeface="Calibri"/>
                <a:cs typeface="Calibri"/>
              </a:rPr>
              <a:t>are</a:t>
            </a:r>
            <a:r>
              <a:rPr sz="1800" spc="-20" dirty="0">
                <a:solidFill>
                  <a:srgbClr val="1E1E1E"/>
                </a:solidFill>
                <a:latin typeface="Calibri"/>
                <a:cs typeface="Calibri"/>
              </a:rPr>
              <a:t> </a:t>
            </a:r>
            <a:r>
              <a:rPr sz="1800" dirty="0">
                <a:solidFill>
                  <a:srgbClr val="1E1E1E"/>
                </a:solidFill>
                <a:latin typeface="Calibri"/>
                <a:cs typeface="Calibri"/>
              </a:rPr>
              <a:t>sometimes</a:t>
            </a:r>
            <a:r>
              <a:rPr sz="1800" spc="-30" dirty="0">
                <a:solidFill>
                  <a:srgbClr val="1E1E1E"/>
                </a:solidFill>
                <a:latin typeface="Calibri"/>
                <a:cs typeface="Calibri"/>
              </a:rPr>
              <a:t> </a:t>
            </a:r>
            <a:r>
              <a:rPr sz="1800" dirty="0">
                <a:solidFill>
                  <a:srgbClr val="1E1E1E"/>
                </a:solidFill>
                <a:latin typeface="Calibri"/>
                <a:cs typeface="Calibri"/>
              </a:rPr>
              <a:t>also</a:t>
            </a:r>
            <a:r>
              <a:rPr sz="1800" spc="-25" dirty="0">
                <a:solidFill>
                  <a:srgbClr val="1E1E1E"/>
                </a:solidFill>
                <a:latin typeface="Calibri"/>
                <a:cs typeface="Calibri"/>
              </a:rPr>
              <a:t> </a:t>
            </a:r>
            <a:r>
              <a:rPr sz="1800" spc="-10" dirty="0">
                <a:solidFill>
                  <a:srgbClr val="1E1E1E"/>
                </a:solidFill>
                <a:latin typeface="Calibri"/>
                <a:cs typeface="Calibri"/>
              </a:rPr>
              <a:t>referred</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as</a:t>
            </a:r>
            <a:r>
              <a:rPr sz="1800" spc="-25" dirty="0">
                <a:solidFill>
                  <a:srgbClr val="1E1E1E"/>
                </a:solidFill>
                <a:latin typeface="Calibri"/>
                <a:cs typeface="Calibri"/>
              </a:rPr>
              <a:t> </a:t>
            </a:r>
            <a:r>
              <a:rPr sz="1800" dirty="0">
                <a:solidFill>
                  <a:srgbClr val="1E1E1E"/>
                </a:solidFill>
                <a:latin typeface="Calibri"/>
                <a:cs typeface="Calibri"/>
              </a:rPr>
              <a:t>consultants,</a:t>
            </a:r>
            <a:r>
              <a:rPr sz="1800" spc="-25" dirty="0">
                <a:solidFill>
                  <a:srgbClr val="1E1E1E"/>
                </a:solidFill>
                <a:latin typeface="Calibri"/>
                <a:cs typeface="Calibri"/>
              </a:rPr>
              <a:t> </a:t>
            </a:r>
            <a:r>
              <a:rPr sz="1800" spc="-10" dirty="0">
                <a:solidFill>
                  <a:srgbClr val="1E1E1E"/>
                </a:solidFill>
                <a:latin typeface="Calibri"/>
                <a:cs typeface="Calibri"/>
              </a:rPr>
              <a:t>1099s, contractors, </a:t>
            </a:r>
            <a:r>
              <a:rPr sz="1800" dirty="0">
                <a:solidFill>
                  <a:srgbClr val="1E1E1E"/>
                </a:solidFill>
                <a:latin typeface="Calibri"/>
                <a:cs typeface="Calibri"/>
              </a:rPr>
              <a:t>or</a:t>
            </a:r>
            <a:r>
              <a:rPr sz="1800" spc="-5" dirty="0">
                <a:solidFill>
                  <a:srgbClr val="1E1E1E"/>
                </a:solidFill>
                <a:latin typeface="Calibri"/>
                <a:cs typeface="Calibri"/>
              </a:rPr>
              <a:t> </a:t>
            </a:r>
            <a:r>
              <a:rPr sz="1800" spc="-10" dirty="0">
                <a:solidFill>
                  <a:srgbClr val="1E1E1E"/>
                </a:solidFill>
                <a:latin typeface="Calibri"/>
                <a:cs typeface="Calibri"/>
              </a:rPr>
              <a:t>vendors.</a:t>
            </a:r>
            <a:endParaRPr sz="1800">
              <a:latin typeface="Calibri"/>
              <a:cs typeface="Calibri"/>
            </a:endParaRPr>
          </a:p>
          <a:p>
            <a:pPr marL="241300" marR="5080" indent="-228600">
              <a:lnSpc>
                <a:spcPct val="78900"/>
              </a:lnSpc>
              <a:spcBef>
                <a:spcPts val="985"/>
              </a:spcBef>
              <a:buFont typeface="Arial"/>
              <a:buChar char="•"/>
              <a:tabLst>
                <a:tab pos="241300" algn="l"/>
              </a:tabLst>
            </a:pPr>
            <a:r>
              <a:rPr sz="1800" dirty="0">
                <a:solidFill>
                  <a:srgbClr val="1E1E1E"/>
                </a:solidFill>
                <a:latin typeface="Calibri"/>
                <a:cs typeface="Calibri"/>
              </a:rPr>
              <a:t>All</a:t>
            </a:r>
            <a:r>
              <a:rPr sz="1800" spc="-40" dirty="0">
                <a:solidFill>
                  <a:srgbClr val="1E1E1E"/>
                </a:solidFill>
                <a:latin typeface="Calibri"/>
                <a:cs typeface="Calibri"/>
              </a:rPr>
              <a:t> </a:t>
            </a:r>
            <a:r>
              <a:rPr sz="1800" dirty="0">
                <a:solidFill>
                  <a:srgbClr val="1E1E1E"/>
                </a:solidFill>
                <a:latin typeface="Calibri"/>
                <a:cs typeface="Calibri"/>
              </a:rPr>
              <a:t>Independent</a:t>
            </a:r>
            <a:r>
              <a:rPr sz="1800" spc="-30" dirty="0">
                <a:solidFill>
                  <a:srgbClr val="1E1E1E"/>
                </a:solidFill>
                <a:latin typeface="Calibri"/>
                <a:cs typeface="Calibri"/>
              </a:rPr>
              <a:t> </a:t>
            </a:r>
            <a:r>
              <a:rPr sz="1800" spc="-10" dirty="0">
                <a:solidFill>
                  <a:srgbClr val="1E1E1E"/>
                </a:solidFill>
                <a:latin typeface="Calibri"/>
                <a:cs typeface="Calibri"/>
              </a:rPr>
              <a:t>Contractors</a:t>
            </a:r>
            <a:r>
              <a:rPr sz="1800" spc="-30" dirty="0">
                <a:solidFill>
                  <a:srgbClr val="1E1E1E"/>
                </a:solidFill>
                <a:latin typeface="Calibri"/>
                <a:cs typeface="Calibri"/>
              </a:rPr>
              <a:t> </a:t>
            </a:r>
            <a:r>
              <a:rPr sz="1800" dirty="0">
                <a:solidFill>
                  <a:srgbClr val="1E1E1E"/>
                </a:solidFill>
                <a:latin typeface="Calibri"/>
                <a:cs typeface="Calibri"/>
              </a:rPr>
              <a:t>must</a:t>
            </a:r>
            <a:r>
              <a:rPr sz="1800" spc="-30" dirty="0">
                <a:solidFill>
                  <a:srgbClr val="1E1E1E"/>
                </a:solidFill>
                <a:latin typeface="Calibri"/>
                <a:cs typeface="Calibri"/>
              </a:rPr>
              <a:t> </a:t>
            </a:r>
            <a:r>
              <a:rPr sz="1800" dirty="0">
                <a:solidFill>
                  <a:srgbClr val="1E1E1E"/>
                </a:solidFill>
                <a:latin typeface="Calibri"/>
                <a:cs typeface="Calibri"/>
              </a:rPr>
              <a:t>set</a:t>
            </a:r>
            <a:r>
              <a:rPr sz="1800" spc="-30" dirty="0">
                <a:solidFill>
                  <a:srgbClr val="1E1E1E"/>
                </a:solidFill>
                <a:latin typeface="Calibri"/>
                <a:cs typeface="Calibri"/>
              </a:rPr>
              <a:t> </a:t>
            </a:r>
            <a:r>
              <a:rPr sz="1800" dirty="0">
                <a:solidFill>
                  <a:srgbClr val="1E1E1E"/>
                </a:solidFill>
                <a:latin typeface="Calibri"/>
                <a:cs typeface="Calibri"/>
              </a:rPr>
              <a:t>themselves</a:t>
            </a:r>
            <a:r>
              <a:rPr sz="1800" spc="-35" dirty="0">
                <a:solidFill>
                  <a:srgbClr val="1E1E1E"/>
                </a:solidFill>
                <a:latin typeface="Calibri"/>
                <a:cs typeface="Calibri"/>
              </a:rPr>
              <a:t> </a:t>
            </a:r>
            <a:r>
              <a:rPr sz="1800" dirty="0">
                <a:solidFill>
                  <a:srgbClr val="1E1E1E"/>
                </a:solidFill>
                <a:latin typeface="Calibri"/>
                <a:cs typeface="Calibri"/>
              </a:rPr>
              <a:t>up</a:t>
            </a:r>
            <a:r>
              <a:rPr sz="1800" spc="-20" dirty="0">
                <a:solidFill>
                  <a:srgbClr val="1E1E1E"/>
                </a:solidFill>
                <a:latin typeface="Calibri"/>
                <a:cs typeface="Calibri"/>
              </a:rPr>
              <a:t> </a:t>
            </a:r>
            <a:r>
              <a:rPr sz="1800" dirty="0">
                <a:solidFill>
                  <a:srgbClr val="1E1E1E"/>
                </a:solidFill>
                <a:latin typeface="Calibri"/>
                <a:cs typeface="Calibri"/>
              </a:rPr>
              <a:t>as</a:t>
            </a:r>
            <a:r>
              <a:rPr sz="1800" spc="-30" dirty="0">
                <a:solidFill>
                  <a:srgbClr val="1E1E1E"/>
                </a:solidFill>
                <a:latin typeface="Calibri"/>
                <a:cs typeface="Calibri"/>
              </a:rPr>
              <a:t> </a:t>
            </a:r>
            <a:r>
              <a:rPr sz="1800" dirty="0">
                <a:solidFill>
                  <a:srgbClr val="1E1E1E"/>
                </a:solidFill>
                <a:latin typeface="Calibri"/>
                <a:cs typeface="Calibri"/>
              </a:rPr>
              <a:t>suppliers</a:t>
            </a:r>
            <a:r>
              <a:rPr sz="1800" spc="-30" dirty="0">
                <a:solidFill>
                  <a:srgbClr val="1E1E1E"/>
                </a:solidFill>
                <a:latin typeface="Calibri"/>
                <a:cs typeface="Calibri"/>
              </a:rPr>
              <a:t> </a:t>
            </a:r>
            <a:r>
              <a:rPr sz="1800" dirty="0">
                <a:solidFill>
                  <a:srgbClr val="1E1E1E"/>
                </a:solidFill>
                <a:latin typeface="Calibri"/>
                <a:cs typeface="Calibri"/>
              </a:rPr>
              <a:t>in</a:t>
            </a:r>
            <a:r>
              <a:rPr sz="1800" spc="-25" dirty="0">
                <a:solidFill>
                  <a:srgbClr val="1E1E1E"/>
                </a:solidFill>
                <a:latin typeface="Calibri"/>
                <a:cs typeface="Calibri"/>
              </a:rPr>
              <a:t> </a:t>
            </a:r>
            <a:r>
              <a:rPr sz="1800" spc="-50" dirty="0">
                <a:solidFill>
                  <a:srgbClr val="1E1E1E"/>
                </a:solidFill>
                <a:latin typeface="Calibri"/>
                <a:cs typeface="Calibri"/>
              </a:rPr>
              <a:t>B2P,</a:t>
            </a:r>
            <a:r>
              <a:rPr sz="1800" spc="-25" dirty="0">
                <a:solidFill>
                  <a:srgbClr val="1E1E1E"/>
                </a:solidFill>
                <a:latin typeface="Calibri"/>
                <a:cs typeface="Calibri"/>
              </a:rPr>
              <a:t> </a:t>
            </a:r>
            <a:r>
              <a:rPr sz="1800" dirty="0">
                <a:solidFill>
                  <a:srgbClr val="1E1E1E"/>
                </a:solidFill>
                <a:latin typeface="Calibri"/>
                <a:cs typeface="Calibri"/>
              </a:rPr>
              <a:t>providing</a:t>
            </a:r>
            <a:r>
              <a:rPr sz="1800" spc="-25" dirty="0">
                <a:solidFill>
                  <a:srgbClr val="1E1E1E"/>
                </a:solidFill>
                <a:latin typeface="Calibri"/>
                <a:cs typeface="Calibri"/>
              </a:rPr>
              <a:t> </a:t>
            </a:r>
            <a:r>
              <a:rPr sz="1800" dirty="0">
                <a:solidFill>
                  <a:srgbClr val="1E1E1E"/>
                </a:solidFill>
                <a:latin typeface="Calibri"/>
                <a:cs typeface="Calibri"/>
              </a:rPr>
              <a:t>tax</a:t>
            </a:r>
            <a:r>
              <a:rPr sz="1800" spc="-30" dirty="0">
                <a:solidFill>
                  <a:srgbClr val="1E1E1E"/>
                </a:solidFill>
                <a:latin typeface="Calibri"/>
                <a:cs typeface="Calibri"/>
              </a:rPr>
              <a:t> </a:t>
            </a:r>
            <a:r>
              <a:rPr sz="1800" dirty="0">
                <a:solidFill>
                  <a:srgbClr val="1E1E1E"/>
                </a:solidFill>
                <a:latin typeface="Calibri"/>
                <a:cs typeface="Calibri"/>
              </a:rPr>
              <a:t>information</a:t>
            </a:r>
            <a:r>
              <a:rPr sz="1800" spc="-25" dirty="0">
                <a:solidFill>
                  <a:srgbClr val="1E1E1E"/>
                </a:solidFill>
                <a:latin typeface="Calibri"/>
                <a:cs typeface="Calibri"/>
              </a:rPr>
              <a:t> </a:t>
            </a:r>
            <a:r>
              <a:rPr sz="1800" dirty="0">
                <a:solidFill>
                  <a:srgbClr val="1E1E1E"/>
                </a:solidFill>
                <a:latin typeface="Calibri"/>
                <a:cs typeface="Calibri"/>
              </a:rPr>
              <a:t>that</a:t>
            </a:r>
            <a:r>
              <a:rPr sz="1800" spc="-30" dirty="0">
                <a:solidFill>
                  <a:srgbClr val="1E1E1E"/>
                </a:solidFill>
                <a:latin typeface="Calibri"/>
                <a:cs typeface="Calibri"/>
              </a:rPr>
              <a:t> </a:t>
            </a:r>
            <a:r>
              <a:rPr sz="1800" dirty="0">
                <a:solidFill>
                  <a:srgbClr val="1E1E1E"/>
                </a:solidFill>
                <a:latin typeface="Calibri"/>
                <a:cs typeface="Calibri"/>
              </a:rPr>
              <a:t>allows</a:t>
            </a:r>
            <a:r>
              <a:rPr sz="1800" spc="-30" dirty="0">
                <a:solidFill>
                  <a:srgbClr val="1E1E1E"/>
                </a:solidFill>
                <a:latin typeface="Calibri"/>
                <a:cs typeface="Calibri"/>
              </a:rPr>
              <a:t> </a:t>
            </a:r>
            <a:r>
              <a:rPr sz="1800" dirty="0">
                <a:solidFill>
                  <a:srgbClr val="1E1E1E"/>
                </a:solidFill>
                <a:latin typeface="Calibri"/>
                <a:cs typeface="Calibri"/>
              </a:rPr>
              <a:t>Harvard</a:t>
            </a:r>
            <a:r>
              <a:rPr sz="1800" spc="-20" dirty="0">
                <a:solidFill>
                  <a:srgbClr val="1E1E1E"/>
                </a:solidFill>
                <a:latin typeface="Calibri"/>
                <a:cs typeface="Calibri"/>
              </a:rPr>
              <a:t> </a:t>
            </a:r>
            <a:r>
              <a:rPr sz="1800" spc="-25" dirty="0">
                <a:solidFill>
                  <a:srgbClr val="1E1E1E"/>
                </a:solidFill>
                <a:latin typeface="Calibri"/>
                <a:cs typeface="Calibri"/>
              </a:rPr>
              <a:t>to </a:t>
            </a:r>
            <a:r>
              <a:rPr sz="1800" dirty="0">
                <a:solidFill>
                  <a:srgbClr val="1E1E1E"/>
                </a:solidFill>
                <a:latin typeface="Calibri"/>
                <a:cs typeface="Calibri"/>
              </a:rPr>
              <a:t>verify</a:t>
            </a:r>
            <a:r>
              <a:rPr sz="1800" spc="-15" dirty="0">
                <a:solidFill>
                  <a:srgbClr val="1E1E1E"/>
                </a:solidFill>
                <a:latin typeface="Calibri"/>
                <a:cs typeface="Calibri"/>
              </a:rPr>
              <a:t> </a:t>
            </a:r>
            <a:r>
              <a:rPr sz="1800" dirty="0">
                <a:solidFill>
                  <a:srgbClr val="1E1E1E"/>
                </a:solidFill>
                <a:latin typeface="Calibri"/>
                <a:cs typeface="Calibri"/>
              </a:rPr>
              <a:t>that</a:t>
            </a:r>
            <a:r>
              <a:rPr sz="1800" spc="-15" dirty="0">
                <a:solidFill>
                  <a:srgbClr val="1E1E1E"/>
                </a:solidFill>
                <a:latin typeface="Calibri"/>
                <a:cs typeface="Calibri"/>
              </a:rPr>
              <a:t> </a:t>
            </a:r>
            <a:r>
              <a:rPr sz="1800" dirty="0">
                <a:solidFill>
                  <a:srgbClr val="1E1E1E"/>
                </a:solidFill>
                <a:latin typeface="Calibri"/>
                <a:cs typeface="Calibri"/>
              </a:rPr>
              <a:t>they</a:t>
            </a:r>
            <a:r>
              <a:rPr sz="1800" spc="-15" dirty="0">
                <a:solidFill>
                  <a:srgbClr val="1E1E1E"/>
                </a:solidFill>
                <a:latin typeface="Calibri"/>
                <a:cs typeface="Calibri"/>
              </a:rPr>
              <a:t> </a:t>
            </a:r>
            <a:r>
              <a:rPr sz="1800" dirty="0">
                <a:solidFill>
                  <a:srgbClr val="1E1E1E"/>
                </a:solidFill>
                <a:latin typeface="Calibri"/>
                <a:cs typeface="Calibri"/>
              </a:rPr>
              <a:t>are</a:t>
            </a:r>
            <a:r>
              <a:rPr sz="1800" spc="-5" dirty="0">
                <a:solidFill>
                  <a:srgbClr val="1E1E1E"/>
                </a:solidFill>
                <a:latin typeface="Calibri"/>
                <a:cs typeface="Calibri"/>
              </a:rPr>
              <a:t> </a:t>
            </a:r>
            <a:r>
              <a:rPr sz="1800" dirty="0">
                <a:solidFill>
                  <a:srgbClr val="1E1E1E"/>
                </a:solidFill>
                <a:latin typeface="Calibri"/>
                <a:cs typeface="Calibri"/>
              </a:rPr>
              <a:t>able</a:t>
            </a:r>
            <a:r>
              <a:rPr sz="1800" spc="-5" dirty="0">
                <a:solidFill>
                  <a:srgbClr val="1E1E1E"/>
                </a:solidFill>
                <a:latin typeface="Calibri"/>
                <a:cs typeface="Calibri"/>
              </a:rPr>
              <a:t> </a:t>
            </a:r>
            <a:r>
              <a:rPr sz="1800" dirty="0">
                <a:solidFill>
                  <a:srgbClr val="1E1E1E"/>
                </a:solidFill>
                <a:latin typeface="Calibri"/>
                <a:cs typeface="Calibri"/>
              </a:rPr>
              <a:t>to</a:t>
            </a:r>
            <a:r>
              <a:rPr sz="1800" spc="-5" dirty="0">
                <a:solidFill>
                  <a:srgbClr val="1E1E1E"/>
                </a:solidFill>
                <a:latin typeface="Calibri"/>
                <a:cs typeface="Calibri"/>
              </a:rPr>
              <a:t> </a:t>
            </a:r>
            <a:r>
              <a:rPr sz="1800" dirty="0">
                <a:solidFill>
                  <a:srgbClr val="1E1E1E"/>
                </a:solidFill>
                <a:latin typeface="Calibri"/>
                <a:cs typeface="Calibri"/>
              </a:rPr>
              <a:t>hire</a:t>
            </a:r>
            <a:r>
              <a:rPr sz="1800" spc="-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individual</a:t>
            </a:r>
            <a:r>
              <a:rPr sz="1800" spc="-10" dirty="0">
                <a:solidFill>
                  <a:srgbClr val="1E1E1E"/>
                </a:solidFill>
                <a:latin typeface="Calibri"/>
                <a:cs typeface="Calibri"/>
              </a:rPr>
              <a:t> </a:t>
            </a:r>
            <a:r>
              <a:rPr sz="1800" dirty="0">
                <a:solidFill>
                  <a:srgbClr val="1E1E1E"/>
                </a:solidFill>
                <a:latin typeface="Calibri"/>
                <a:cs typeface="Calibri"/>
              </a:rPr>
              <a:t>or</a:t>
            </a:r>
            <a:r>
              <a:rPr sz="1800" spc="-15" dirty="0">
                <a:solidFill>
                  <a:srgbClr val="1E1E1E"/>
                </a:solidFill>
                <a:latin typeface="Calibri"/>
                <a:cs typeface="Calibri"/>
              </a:rPr>
              <a:t> </a:t>
            </a:r>
            <a:r>
              <a:rPr sz="1800" dirty="0">
                <a:solidFill>
                  <a:srgbClr val="1E1E1E"/>
                </a:solidFill>
                <a:latin typeface="Calibri"/>
                <a:cs typeface="Calibri"/>
              </a:rPr>
              <a:t>their</a:t>
            </a:r>
            <a:r>
              <a:rPr sz="1800" spc="-10" dirty="0">
                <a:solidFill>
                  <a:srgbClr val="1E1E1E"/>
                </a:solidFill>
                <a:latin typeface="Calibri"/>
                <a:cs typeface="Calibri"/>
              </a:rPr>
              <a:t> firm.</a:t>
            </a:r>
            <a:endParaRPr sz="1800">
              <a:latin typeface="Calibri"/>
              <a:cs typeface="Calibri"/>
            </a:endParaRPr>
          </a:p>
          <a:p>
            <a:pPr marL="240665" indent="-227965">
              <a:lnSpc>
                <a:spcPts val="1930"/>
              </a:lnSpc>
              <a:spcBef>
                <a:spcPts val="650"/>
              </a:spcBef>
              <a:buFont typeface="Arial"/>
              <a:buChar char="•"/>
              <a:tabLst>
                <a:tab pos="240665" algn="l"/>
              </a:tabLst>
            </a:pPr>
            <a:r>
              <a:rPr sz="1800" dirty="0">
                <a:solidFill>
                  <a:srgbClr val="1E1E1E"/>
                </a:solidFill>
                <a:latin typeface="Calibri"/>
                <a:cs typeface="Calibri"/>
              </a:rPr>
              <a:t>All</a:t>
            </a:r>
            <a:r>
              <a:rPr sz="1800" spc="-20" dirty="0">
                <a:solidFill>
                  <a:srgbClr val="1E1E1E"/>
                </a:solidFill>
                <a:latin typeface="Calibri"/>
                <a:cs typeface="Calibri"/>
              </a:rPr>
              <a:t> </a:t>
            </a:r>
            <a:r>
              <a:rPr sz="1800" dirty="0">
                <a:solidFill>
                  <a:srgbClr val="1E1E1E"/>
                </a:solidFill>
                <a:latin typeface="Calibri"/>
                <a:cs typeface="Calibri"/>
              </a:rPr>
              <a:t>Independent</a:t>
            </a:r>
            <a:r>
              <a:rPr sz="1800" spc="-20" dirty="0">
                <a:solidFill>
                  <a:srgbClr val="1E1E1E"/>
                </a:solidFill>
                <a:latin typeface="Calibri"/>
                <a:cs typeface="Calibri"/>
              </a:rPr>
              <a:t> </a:t>
            </a:r>
            <a:r>
              <a:rPr sz="1800" spc="-10" dirty="0">
                <a:solidFill>
                  <a:srgbClr val="1E1E1E"/>
                </a:solidFill>
                <a:latin typeface="Calibri"/>
                <a:cs typeface="Calibri"/>
              </a:rPr>
              <a:t>Contractors</a:t>
            </a:r>
            <a:r>
              <a:rPr sz="1800" spc="-20" dirty="0">
                <a:solidFill>
                  <a:srgbClr val="1E1E1E"/>
                </a:solidFill>
                <a:latin typeface="Calibri"/>
                <a:cs typeface="Calibri"/>
              </a:rPr>
              <a:t> </a:t>
            </a:r>
            <a:r>
              <a:rPr sz="1800" dirty="0">
                <a:solidFill>
                  <a:srgbClr val="1E1E1E"/>
                </a:solidFill>
                <a:latin typeface="Calibri"/>
                <a:cs typeface="Calibri"/>
              </a:rPr>
              <a:t>and</a:t>
            </a:r>
            <a:r>
              <a:rPr sz="1800" spc="-20" dirty="0">
                <a:solidFill>
                  <a:srgbClr val="1E1E1E"/>
                </a:solidFill>
                <a:latin typeface="Calibri"/>
                <a:cs typeface="Calibri"/>
              </a:rPr>
              <a:t> </a:t>
            </a:r>
            <a:r>
              <a:rPr sz="1800" dirty="0">
                <a:solidFill>
                  <a:srgbClr val="1E1E1E"/>
                </a:solidFill>
                <a:latin typeface="Calibri"/>
                <a:cs typeface="Calibri"/>
              </a:rPr>
              <a:t>the</a:t>
            </a:r>
            <a:r>
              <a:rPr sz="1800" spc="-10" dirty="0">
                <a:solidFill>
                  <a:srgbClr val="1E1E1E"/>
                </a:solidFill>
                <a:latin typeface="Calibri"/>
                <a:cs typeface="Calibri"/>
              </a:rPr>
              <a:t> </a:t>
            </a:r>
            <a:r>
              <a:rPr sz="1800" dirty="0">
                <a:solidFill>
                  <a:srgbClr val="1E1E1E"/>
                </a:solidFill>
                <a:latin typeface="Calibri"/>
                <a:cs typeface="Calibri"/>
              </a:rPr>
              <a:t>hiring</a:t>
            </a:r>
            <a:r>
              <a:rPr sz="1800" spc="-15" dirty="0">
                <a:solidFill>
                  <a:srgbClr val="1E1E1E"/>
                </a:solidFill>
                <a:latin typeface="Calibri"/>
                <a:cs typeface="Calibri"/>
              </a:rPr>
              <a:t> </a:t>
            </a:r>
            <a:r>
              <a:rPr sz="1800" dirty="0">
                <a:solidFill>
                  <a:srgbClr val="1E1E1E"/>
                </a:solidFill>
                <a:latin typeface="Calibri"/>
                <a:cs typeface="Calibri"/>
              </a:rPr>
              <a:t>party</a:t>
            </a:r>
            <a:r>
              <a:rPr sz="1800" spc="-20" dirty="0">
                <a:solidFill>
                  <a:srgbClr val="1E1E1E"/>
                </a:solidFill>
                <a:latin typeface="Calibri"/>
                <a:cs typeface="Calibri"/>
              </a:rPr>
              <a:t> </a:t>
            </a:r>
            <a:r>
              <a:rPr sz="1800" dirty="0">
                <a:solidFill>
                  <a:srgbClr val="1E1E1E"/>
                </a:solidFill>
                <a:latin typeface="Calibri"/>
                <a:cs typeface="Calibri"/>
              </a:rPr>
              <a:t>must</a:t>
            </a:r>
            <a:r>
              <a:rPr sz="1800" spc="-25" dirty="0">
                <a:solidFill>
                  <a:srgbClr val="1E1E1E"/>
                </a:solidFill>
                <a:latin typeface="Calibri"/>
                <a:cs typeface="Calibri"/>
              </a:rPr>
              <a:t> </a:t>
            </a:r>
            <a:r>
              <a:rPr sz="1800" dirty="0">
                <a:solidFill>
                  <a:srgbClr val="1E1E1E"/>
                </a:solidFill>
                <a:latin typeface="Calibri"/>
                <a:cs typeface="Calibri"/>
              </a:rPr>
              <a:t>complete</a:t>
            </a:r>
            <a:r>
              <a:rPr sz="1800" spc="-10" dirty="0">
                <a:solidFill>
                  <a:srgbClr val="1E1E1E"/>
                </a:solidFill>
                <a:latin typeface="Calibri"/>
                <a:cs typeface="Calibri"/>
              </a:rPr>
              <a:t> </a:t>
            </a:r>
            <a:r>
              <a:rPr sz="1800" dirty="0">
                <a:solidFill>
                  <a:srgbClr val="1E1E1E"/>
                </a:solidFill>
                <a:latin typeface="Calibri"/>
                <a:cs typeface="Calibri"/>
              </a:rPr>
              <a:t>an</a:t>
            </a:r>
            <a:r>
              <a:rPr sz="1800" spc="-15" dirty="0">
                <a:solidFill>
                  <a:srgbClr val="1E1E1E"/>
                </a:solidFill>
                <a:latin typeface="Calibri"/>
                <a:cs typeface="Calibri"/>
              </a:rPr>
              <a:t> </a:t>
            </a:r>
            <a:r>
              <a:rPr sz="1800" dirty="0">
                <a:solidFill>
                  <a:srgbClr val="1E1E1E"/>
                </a:solidFill>
                <a:latin typeface="Calibri"/>
                <a:cs typeface="Calibri"/>
              </a:rPr>
              <a:t>Independent</a:t>
            </a:r>
            <a:r>
              <a:rPr sz="1800" spc="-25" dirty="0">
                <a:solidFill>
                  <a:srgbClr val="1E1E1E"/>
                </a:solidFill>
                <a:latin typeface="Calibri"/>
                <a:cs typeface="Calibri"/>
              </a:rPr>
              <a:t> </a:t>
            </a:r>
            <a:r>
              <a:rPr sz="1800" dirty="0">
                <a:solidFill>
                  <a:srgbClr val="1E1E1E"/>
                </a:solidFill>
                <a:latin typeface="Calibri"/>
                <a:cs typeface="Calibri"/>
              </a:rPr>
              <a:t>Contractor</a:t>
            </a:r>
            <a:r>
              <a:rPr sz="1800" spc="-20" dirty="0">
                <a:solidFill>
                  <a:srgbClr val="1E1E1E"/>
                </a:solidFill>
                <a:latin typeface="Calibri"/>
                <a:cs typeface="Calibri"/>
              </a:rPr>
              <a:t> </a:t>
            </a:r>
            <a:r>
              <a:rPr sz="1800" dirty="0">
                <a:solidFill>
                  <a:srgbClr val="1E1E1E"/>
                </a:solidFill>
                <a:latin typeface="Calibri"/>
                <a:cs typeface="Calibri"/>
              </a:rPr>
              <a:t>Questionnaire</a:t>
            </a:r>
            <a:r>
              <a:rPr sz="1800" spc="-10" dirty="0">
                <a:solidFill>
                  <a:srgbClr val="1E1E1E"/>
                </a:solidFill>
                <a:latin typeface="Calibri"/>
                <a:cs typeface="Calibri"/>
              </a:rPr>
              <a:t> </a:t>
            </a:r>
            <a:r>
              <a:rPr sz="1800" dirty="0">
                <a:solidFill>
                  <a:srgbClr val="1E1E1E"/>
                </a:solidFill>
                <a:latin typeface="Calibri"/>
                <a:cs typeface="Calibri"/>
              </a:rPr>
              <a:t>(ICQ)</a:t>
            </a:r>
            <a:r>
              <a:rPr sz="1800" spc="-15"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241300" marR="167005">
              <a:lnSpc>
                <a:spcPct val="77800"/>
              </a:lnSpc>
              <a:spcBef>
                <a:spcPts val="250"/>
              </a:spcBef>
            </a:pPr>
            <a:r>
              <a:rPr sz="1800" dirty="0">
                <a:solidFill>
                  <a:srgbClr val="1E1E1E"/>
                </a:solidFill>
                <a:latin typeface="Calibri"/>
                <a:cs typeface="Calibri"/>
              </a:rPr>
              <a:t>submit</a:t>
            </a:r>
            <a:r>
              <a:rPr sz="1800" spc="-30" dirty="0">
                <a:solidFill>
                  <a:srgbClr val="1E1E1E"/>
                </a:solidFill>
                <a:latin typeface="Calibri"/>
                <a:cs typeface="Calibri"/>
              </a:rPr>
              <a:t> </a:t>
            </a:r>
            <a:r>
              <a:rPr sz="1800" dirty="0">
                <a:solidFill>
                  <a:srgbClr val="1E1E1E"/>
                </a:solidFill>
                <a:latin typeface="Calibri"/>
                <a:cs typeface="Calibri"/>
              </a:rPr>
              <a:t>it</a:t>
            </a:r>
            <a:r>
              <a:rPr sz="1800" spc="-30"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HR</a:t>
            </a:r>
            <a:r>
              <a:rPr sz="1800" spc="-30" dirty="0">
                <a:solidFill>
                  <a:srgbClr val="1E1E1E"/>
                </a:solidFill>
                <a:latin typeface="Calibri"/>
                <a:cs typeface="Calibri"/>
              </a:rPr>
              <a:t> </a:t>
            </a:r>
            <a:r>
              <a:rPr sz="1800" dirty="0">
                <a:solidFill>
                  <a:srgbClr val="1E1E1E"/>
                </a:solidFill>
                <a:latin typeface="Calibri"/>
                <a:cs typeface="Calibri"/>
              </a:rPr>
              <a:t>for</a:t>
            </a:r>
            <a:r>
              <a:rPr sz="1800" spc="-25" dirty="0">
                <a:solidFill>
                  <a:srgbClr val="1E1E1E"/>
                </a:solidFill>
                <a:latin typeface="Calibri"/>
                <a:cs typeface="Calibri"/>
              </a:rPr>
              <a:t> </a:t>
            </a:r>
            <a:r>
              <a:rPr sz="1800" dirty="0">
                <a:solidFill>
                  <a:srgbClr val="1E1E1E"/>
                </a:solidFill>
                <a:latin typeface="Calibri"/>
                <a:cs typeface="Calibri"/>
              </a:rPr>
              <a:t>approval.</a:t>
            </a:r>
            <a:r>
              <a:rPr sz="1800" spc="-30" dirty="0">
                <a:solidFill>
                  <a:srgbClr val="1E1E1E"/>
                </a:solidFill>
                <a:latin typeface="Calibri"/>
                <a:cs typeface="Calibri"/>
              </a:rPr>
              <a:t> </a:t>
            </a:r>
            <a:r>
              <a:rPr sz="1800" dirty="0">
                <a:solidFill>
                  <a:srgbClr val="1E1E1E"/>
                </a:solidFill>
                <a:latin typeface="Calibri"/>
                <a:cs typeface="Calibri"/>
              </a:rPr>
              <a:t>In</a:t>
            </a:r>
            <a:r>
              <a:rPr sz="1800" spc="-20" dirty="0">
                <a:solidFill>
                  <a:srgbClr val="1E1E1E"/>
                </a:solidFill>
                <a:latin typeface="Calibri"/>
                <a:cs typeface="Calibri"/>
              </a:rPr>
              <a:t> </a:t>
            </a:r>
            <a:r>
              <a:rPr sz="1800" dirty="0">
                <a:solidFill>
                  <a:srgbClr val="1E1E1E"/>
                </a:solidFill>
                <a:latin typeface="Calibri"/>
                <a:cs typeface="Calibri"/>
              </a:rPr>
              <a:t>certain</a:t>
            </a:r>
            <a:r>
              <a:rPr sz="1800" spc="-20" dirty="0">
                <a:solidFill>
                  <a:srgbClr val="1E1E1E"/>
                </a:solidFill>
                <a:latin typeface="Calibri"/>
                <a:cs typeface="Calibri"/>
              </a:rPr>
              <a:t> </a:t>
            </a:r>
            <a:r>
              <a:rPr sz="1800" dirty="0">
                <a:solidFill>
                  <a:srgbClr val="1E1E1E"/>
                </a:solidFill>
                <a:latin typeface="Calibri"/>
                <a:cs typeface="Calibri"/>
              </a:rPr>
              <a:t>cases,</a:t>
            </a:r>
            <a:r>
              <a:rPr sz="1800" spc="-25" dirty="0">
                <a:solidFill>
                  <a:srgbClr val="1E1E1E"/>
                </a:solidFill>
                <a:latin typeface="Calibri"/>
                <a:cs typeface="Calibri"/>
              </a:rPr>
              <a:t> </a:t>
            </a:r>
            <a:r>
              <a:rPr sz="1800" dirty="0">
                <a:solidFill>
                  <a:srgbClr val="1E1E1E"/>
                </a:solidFill>
                <a:latin typeface="Calibri"/>
                <a:cs typeface="Calibri"/>
              </a:rPr>
              <a:t>a</a:t>
            </a:r>
            <a:r>
              <a:rPr sz="1800" spc="-20" dirty="0">
                <a:solidFill>
                  <a:srgbClr val="1E1E1E"/>
                </a:solidFill>
                <a:latin typeface="Calibri"/>
                <a:cs typeface="Calibri"/>
              </a:rPr>
              <a:t> </a:t>
            </a:r>
            <a:r>
              <a:rPr sz="1800" dirty="0">
                <a:solidFill>
                  <a:srgbClr val="1E1E1E"/>
                </a:solidFill>
                <a:latin typeface="Calibri"/>
                <a:cs typeface="Calibri"/>
              </a:rPr>
              <a:t>simpler</a:t>
            </a:r>
            <a:r>
              <a:rPr sz="1800" spc="-30" dirty="0">
                <a:solidFill>
                  <a:srgbClr val="1E1E1E"/>
                </a:solidFill>
                <a:latin typeface="Calibri"/>
                <a:cs typeface="Calibri"/>
              </a:rPr>
              <a:t> </a:t>
            </a:r>
            <a:r>
              <a:rPr sz="1800" spc="-10" dirty="0">
                <a:solidFill>
                  <a:srgbClr val="1E1E1E"/>
                </a:solidFill>
                <a:latin typeface="Calibri"/>
                <a:cs typeface="Calibri"/>
              </a:rPr>
              <a:t>Attestation</a:t>
            </a:r>
            <a:r>
              <a:rPr sz="1800" spc="-20" dirty="0">
                <a:solidFill>
                  <a:srgbClr val="1E1E1E"/>
                </a:solidFill>
                <a:latin typeface="Calibri"/>
                <a:cs typeface="Calibri"/>
              </a:rPr>
              <a:t> </a:t>
            </a:r>
            <a:r>
              <a:rPr sz="1800" dirty="0">
                <a:solidFill>
                  <a:srgbClr val="1E1E1E"/>
                </a:solidFill>
                <a:latin typeface="Calibri"/>
                <a:cs typeface="Calibri"/>
              </a:rPr>
              <a:t>Form</a:t>
            </a:r>
            <a:r>
              <a:rPr sz="1800" spc="-25" dirty="0">
                <a:solidFill>
                  <a:srgbClr val="1E1E1E"/>
                </a:solidFill>
                <a:latin typeface="Calibri"/>
                <a:cs typeface="Calibri"/>
              </a:rPr>
              <a:t> </a:t>
            </a:r>
            <a:r>
              <a:rPr sz="1800" dirty="0">
                <a:solidFill>
                  <a:srgbClr val="1E1E1E"/>
                </a:solidFill>
                <a:latin typeface="Calibri"/>
                <a:cs typeface="Calibri"/>
              </a:rPr>
              <a:t>(AF)</a:t>
            </a:r>
            <a:r>
              <a:rPr sz="1800" spc="-25" dirty="0">
                <a:solidFill>
                  <a:srgbClr val="1E1E1E"/>
                </a:solidFill>
                <a:latin typeface="Calibri"/>
                <a:cs typeface="Calibri"/>
              </a:rPr>
              <a:t> </a:t>
            </a:r>
            <a:r>
              <a:rPr sz="1800" dirty="0">
                <a:solidFill>
                  <a:srgbClr val="1E1E1E"/>
                </a:solidFill>
                <a:latin typeface="Calibri"/>
                <a:cs typeface="Calibri"/>
              </a:rPr>
              <a:t>is</a:t>
            </a:r>
            <a:r>
              <a:rPr sz="1800" spc="-30" dirty="0">
                <a:solidFill>
                  <a:srgbClr val="1E1E1E"/>
                </a:solidFill>
                <a:latin typeface="Calibri"/>
                <a:cs typeface="Calibri"/>
              </a:rPr>
              <a:t> </a:t>
            </a:r>
            <a:r>
              <a:rPr sz="1800" dirty="0">
                <a:solidFill>
                  <a:srgbClr val="1E1E1E"/>
                </a:solidFill>
                <a:latin typeface="Calibri"/>
                <a:cs typeface="Calibri"/>
              </a:rPr>
              <a:t>allowed;</a:t>
            </a:r>
            <a:r>
              <a:rPr sz="1800" spc="-15" dirty="0">
                <a:solidFill>
                  <a:srgbClr val="1E1E1E"/>
                </a:solidFill>
                <a:latin typeface="Calibri"/>
                <a:cs typeface="Calibri"/>
              </a:rPr>
              <a:t> </a:t>
            </a:r>
            <a:r>
              <a:rPr sz="1800" dirty="0">
                <a:solidFill>
                  <a:srgbClr val="1E1E1E"/>
                </a:solidFill>
                <a:latin typeface="Calibri"/>
                <a:cs typeface="Calibri"/>
              </a:rPr>
              <a:t>that</a:t>
            </a:r>
            <a:r>
              <a:rPr sz="1800" spc="-30" dirty="0">
                <a:solidFill>
                  <a:srgbClr val="1E1E1E"/>
                </a:solidFill>
                <a:latin typeface="Calibri"/>
                <a:cs typeface="Calibri"/>
              </a:rPr>
              <a:t> </a:t>
            </a:r>
            <a:r>
              <a:rPr sz="1800" dirty="0">
                <a:solidFill>
                  <a:srgbClr val="1E1E1E"/>
                </a:solidFill>
                <a:latin typeface="Calibri"/>
                <a:cs typeface="Calibri"/>
              </a:rPr>
              <a:t>form</a:t>
            </a:r>
            <a:r>
              <a:rPr sz="1800" spc="-25" dirty="0">
                <a:solidFill>
                  <a:srgbClr val="1E1E1E"/>
                </a:solidFill>
                <a:latin typeface="Calibri"/>
                <a:cs typeface="Calibri"/>
              </a:rPr>
              <a:t> </a:t>
            </a:r>
            <a:r>
              <a:rPr sz="1800" dirty="0">
                <a:solidFill>
                  <a:srgbClr val="1E1E1E"/>
                </a:solidFill>
                <a:latin typeface="Calibri"/>
                <a:cs typeface="Calibri"/>
              </a:rPr>
              <a:t>can</a:t>
            </a:r>
            <a:r>
              <a:rPr sz="1800" spc="-20" dirty="0">
                <a:solidFill>
                  <a:srgbClr val="1E1E1E"/>
                </a:solidFill>
                <a:latin typeface="Calibri"/>
                <a:cs typeface="Calibri"/>
              </a:rPr>
              <a:t> </a:t>
            </a:r>
            <a:r>
              <a:rPr sz="1800" dirty="0">
                <a:solidFill>
                  <a:srgbClr val="1E1E1E"/>
                </a:solidFill>
                <a:latin typeface="Calibri"/>
                <a:cs typeface="Calibri"/>
              </a:rPr>
              <a:t>come</a:t>
            </a:r>
            <a:r>
              <a:rPr sz="1800" spc="-20" dirty="0">
                <a:solidFill>
                  <a:srgbClr val="1E1E1E"/>
                </a:solidFill>
                <a:latin typeface="Calibri"/>
                <a:cs typeface="Calibri"/>
              </a:rPr>
              <a:t> </a:t>
            </a:r>
            <a:r>
              <a:rPr sz="1800" dirty="0">
                <a:solidFill>
                  <a:srgbClr val="1E1E1E"/>
                </a:solidFill>
                <a:latin typeface="Calibri"/>
                <a:cs typeface="Calibri"/>
              </a:rPr>
              <a:t>straight</a:t>
            </a:r>
            <a:r>
              <a:rPr sz="1800" spc="-25" dirty="0">
                <a:solidFill>
                  <a:srgbClr val="1E1E1E"/>
                </a:solidFill>
                <a:latin typeface="Calibri"/>
                <a:cs typeface="Calibri"/>
              </a:rPr>
              <a:t> to </a:t>
            </a:r>
            <a:r>
              <a:rPr sz="1800" dirty="0">
                <a:solidFill>
                  <a:srgbClr val="1E1E1E"/>
                </a:solidFill>
                <a:latin typeface="Calibri"/>
                <a:cs typeface="Calibri"/>
              </a:rPr>
              <a:t>Finance.</a:t>
            </a:r>
            <a:r>
              <a:rPr sz="1800" spc="-50" dirty="0">
                <a:solidFill>
                  <a:srgbClr val="1E1E1E"/>
                </a:solidFill>
                <a:latin typeface="Calibri"/>
                <a:cs typeface="Calibri"/>
              </a:rPr>
              <a:t> </a:t>
            </a:r>
            <a:r>
              <a:rPr sz="1800" dirty="0">
                <a:solidFill>
                  <a:srgbClr val="1E1E1E"/>
                </a:solidFill>
                <a:latin typeface="Calibri"/>
                <a:cs typeface="Calibri"/>
              </a:rPr>
              <a:t>Many</a:t>
            </a:r>
            <a:r>
              <a:rPr sz="1800" spc="-35" dirty="0">
                <a:solidFill>
                  <a:srgbClr val="1E1E1E"/>
                </a:solidFill>
                <a:latin typeface="Calibri"/>
                <a:cs typeface="Calibri"/>
              </a:rPr>
              <a:t> </a:t>
            </a:r>
            <a:r>
              <a:rPr sz="1800" dirty="0">
                <a:solidFill>
                  <a:srgbClr val="1E1E1E"/>
                </a:solidFill>
                <a:latin typeface="Calibri"/>
                <a:cs typeface="Calibri"/>
              </a:rPr>
              <a:t>guest</a:t>
            </a:r>
            <a:r>
              <a:rPr sz="1800" spc="-35" dirty="0">
                <a:solidFill>
                  <a:srgbClr val="1E1E1E"/>
                </a:solidFill>
                <a:latin typeface="Calibri"/>
                <a:cs typeface="Calibri"/>
              </a:rPr>
              <a:t> </a:t>
            </a:r>
            <a:r>
              <a:rPr sz="1800" dirty="0">
                <a:solidFill>
                  <a:srgbClr val="1E1E1E"/>
                </a:solidFill>
                <a:latin typeface="Calibri"/>
                <a:cs typeface="Calibri"/>
              </a:rPr>
              <a:t>speakers</a:t>
            </a:r>
            <a:r>
              <a:rPr sz="1800" spc="-35" dirty="0">
                <a:solidFill>
                  <a:srgbClr val="1E1E1E"/>
                </a:solidFill>
                <a:latin typeface="Calibri"/>
                <a:cs typeface="Calibri"/>
              </a:rPr>
              <a:t> </a:t>
            </a:r>
            <a:r>
              <a:rPr sz="1800" dirty="0">
                <a:solidFill>
                  <a:srgbClr val="1E1E1E"/>
                </a:solidFill>
                <a:latin typeface="Calibri"/>
                <a:cs typeface="Calibri"/>
              </a:rPr>
              <a:t>and</a:t>
            </a:r>
            <a:r>
              <a:rPr sz="1800" spc="-30" dirty="0">
                <a:solidFill>
                  <a:srgbClr val="1E1E1E"/>
                </a:solidFill>
                <a:latin typeface="Calibri"/>
                <a:cs typeface="Calibri"/>
              </a:rPr>
              <a:t> </a:t>
            </a:r>
            <a:r>
              <a:rPr sz="1800" dirty="0">
                <a:solidFill>
                  <a:srgbClr val="1E1E1E"/>
                </a:solidFill>
                <a:latin typeface="Calibri"/>
                <a:cs typeface="Calibri"/>
              </a:rPr>
              <a:t>performers</a:t>
            </a:r>
            <a:r>
              <a:rPr sz="1800" spc="-35" dirty="0">
                <a:solidFill>
                  <a:srgbClr val="1E1E1E"/>
                </a:solidFill>
                <a:latin typeface="Calibri"/>
                <a:cs typeface="Calibri"/>
              </a:rPr>
              <a:t> </a:t>
            </a:r>
            <a:r>
              <a:rPr sz="1800" dirty="0">
                <a:solidFill>
                  <a:srgbClr val="1E1E1E"/>
                </a:solidFill>
                <a:latin typeface="Calibri"/>
                <a:cs typeface="Calibri"/>
              </a:rPr>
              <a:t>fall</a:t>
            </a:r>
            <a:r>
              <a:rPr sz="1800" spc="-30" dirty="0">
                <a:solidFill>
                  <a:srgbClr val="1E1E1E"/>
                </a:solidFill>
                <a:latin typeface="Calibri"/>
                <a:cs typeface="Calibri"/>
              </a:rPr>
              <a:t> </a:t>
            </a:r>
            <a:r>
              <a:rPr sz="1800" dirty="0">
                <a:solidFill>
                  <a:srgbClr val="1E1E1E"/>
                </a:solidFill>
                <a:latin typeface="Calibri"/>
                <a:cs typeface="Calibri"/>
              </a:rPr>
              <a:t>into</a:t>
            </a:r>
            <a:r>
              <a:rPr sz="1800" spc="-30" dirty="0">
                <a:solidFill>
                  <a:srgbClr val="1E1E1E"/>
                </a:solidFill>
                <a:latin typeface="Calibri"/>
                <a:cs typeface="Calibri"/>
              </a:rPr>
              <a:t> </a:t>
            </a:r>
            <a:r>
              <a:rPr sz="1800" dirty="0">
                <a:solidFill>
                  <a:srgbClr val="1E1E1E"/>
                </a:solidFill>
                <a:latin typeface="Calibri"/>
                <a:cs typeface="Calibri"/>
              </a:rPr>
              <a:t>this</a:t>
            </a:r>
            <a:r>
              <a:rPr sz="1800" spc="-35" dirty="0">
                <a:solidFill>
                  <a:srgbClr val="1E1E1E"/>
                </a:solidFill>
                <a:latin typeface="Calibri"/>
                <a:cs typeface="Calibri"/>
              </a:rPr>
              <a:t> </a:t>
            </a:r>
            <a:r>
              <a:rPr sz="1800" spc="-10" dirty="0">
                <a:solidFill>
                  <a:srgbClr val="1E1E1E"/>
                </a:solidFill>
                <a:latin typeface="Calibri"/>
                <a:cs typeface="Calibri"/>
              </a:rPr>
              <a:t>category.</a:t>
            </a:r>
            <a:endParaRPr sz="1800">
              <a:latin typeface="Calibri"/>
              <a:cs typeface="Calibri"/>
            </a:endParaRPr>
          </a:p>
          <a:p>
            <a:pPr>
              <a:lnSpc>
                <a:spcPct val="100000"/>
              </a:lnSpc>
            </a:pPr>
            <a:endParaRPr sz="2750">
              <a:latin typeface="Calibri"/>
              <a:cs typeface="Calibri"/>
            </a:endParaRPr>
          </a:p>
          <a:p>
            <a:pPr marL="12700">
              <a:lnSpc>
                <a:spcPct val="100000"/>
              </a:lnSpc>
              <a:spcBef>
                <a:spcPts val="5"/>
              </a:spcBef>
            </a:pPr>
            <a:r>
              <a:rPr sz="1800" b="1" dirty="0">
                <a:solidFill>
                  <a:srgbClr val="1E1E1E"/>
                </a:solidFill>
                <a:latin typeface="Calibri"/>
                <a:cs typeface="Calibri"/>
              </a:rPr>
              <a:t>Independent</a:t>
            </a:r>
            <a:r>
              <a:rPr sz="1800" b="1" spc="-40" dirty="0">
                <a:solidFill>
                  <a:srgbClr val="1E1E1E"/>
                </a:solidFill>
                <a:latin typeface="Calibri"/>
                <a:cs typeface="Calibri"/>
              </a:rPr>
              <a:t> </a:t>
            </a:r>
            <a:r>
              <a:rPr sz="1800" b="1" spc="-10" dirty="0">
                <a:solidFill>
                  <a:srgbClr val="1E1E1E"/>
                </a:solidFill>
                <a:latin typeface="Calibri"/>
                <a:cs typeface="Calibri"/>
              </a:rPr>
              <a:t>Contractor</a:t>
            </a:r>
            <a:r>
              <a:rPr sz="1800" b="1" spc="-45" dirty="0">
                <a:solidFill>
                  <a:srgbClr val="1E1E1E"/>
                </a:solidFill>
                <a:latin typeface="Calibri"/>
                <a:cs typeface="Calibri"/>
              </a:rPr>
              <a:t> </a:t>
            </a:r>
            <a:r>
              <a:rPr sz="1800" b="1" dirty="0">
                <a:solidFill>
                  <a:srgbClr val="1E1E1E"/>
                </a:solidFill>
                <a:latin typeface="Calibri"/>
                <a:cs typeface="Calibri"/>
              </a:rPr>
              <a:t>Policy</a:t>
            </a:r>
            <a:r>
              <a:rPr sz="1800" b="1" spc="-40" dirty="0">
                <a:solidFill>
                  <a:srgbClr val="1E1E1E"/>
                </a:solidFill>
                <a:latin typeface="Calibri"/>
                <a:cs typeface="Calibri"/>
              </a:rPr>
              <a:t> </a:t>
            </a:r>
            <a:r>
              <a:rPr sz="1800" b="1" dirty="0">
                <a:solidFill>
                  <a:srgbClr val="1E1E1E"/>
                </a:solidFill>
                <a:latin typeface="Calibri"/>
                <a:cs typeface="Calibri"/>
              </a:rPr>
              <a:t>continued</a:t>
            </a:r>
            <a:r>
              <a:rPr sz="1800" b="1" spc="-40" dirty="0">
                <a:solidFill>
                  <a:srgbClr val="1E1E1E"/>
                </a:solidFill>
                <a:latin typeface="Calibri"/>
                <a:cs typeface="Calibri"/>
              </a:rPr>
              <a:t> </a:t>
            </a:r>
            <a:r>
              <a:rPr sz="1800" b="1" dirty="0">
                <a:solidFill>
                  <a:srgbClr val="1E1E1E"/>
                </a:solidFill>
                <a:latin typeface="Calibri"/>
                <a:cs typeface="Calibri"/>
              </a:rPr>
              <a:t>on</a:t>
            </a:r>
            <a:r>
              <a:rPr sz="1800" b="1" spc="-45" dirty="0">
                <a:solidFill>
                  <a:srgbClr val="1E1E1E"/>
                </a:solidFill>
                <a:latin typeface="Calibri"/>
                <a:cs typeface="Calibri"/>
              </a:rPr>
              <a:t> </a:t>
            </a:r>
            <a:r>
              <a:rPr sz="1800" b="1" dirty="0">
                <a:solidFill>
                  <a:srgbClr val="1E1E1E"/>
                </a:solidFill>
                <a:latin typeface="Calibri"/>
                <a:cs typeface="Calibri"/>
              </a:rPr>
              <a:t>next</a:t>
            </a:r>
            <a:r>
              <a:rPr sz="1800" b="1" spc="-35" dirty="0">
                <a:solidFill>
                  <a:srgbClr val="1E1E1E"/>
                </a:solidFill>
                <a:latin typeface="Calibri"/>
                <a:cs typeface="Calibri"/>
              </a:rPr>
              <a:t> </a:t>
            </a:r>
            <a:r>
              <a:rPr sz="1800" b="1" spc="-20" dirty="0">
                <a:solidFill>
                  <a:srgbClr val="1E1E1E"/>
                </a:solidFill>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998" y="269747"/>
            <a:ext cx="7882890" cy="695960"/>
          </a:xfrm>
          <a:prstGeom prst="rect">
            <a:avLst/>
          </a:prstGeom>
        </p:spPr>
        <p:txBody>
          <a:bodyPr vert="horz" wrap="square" lIns="0" tIns="12700" rIns="0" bIns="0" rtlCol="0">
            <a:spAutoFit/>
          </a:bodyPr>
          <a:lstStyle/>
          <a:p>
            <a:pPr marL="12700">
              <a:lnSpc>
                <a:spcPct val="100000"/>
              </a:lnSpc>
              <a:spcBef>
                <a:spcPts val="100"/>
              </a:spcBef>
            </a:pPr>
            <a:r>
              <a:rPr dirty="0"/>
              <a:t>Independent</a:t>
            </a:r>
            <a:r>
              <a:rPr spc="-114" dirty="0"/>
              <a:t> </a:t>
            </a:r>
            <a:r>
              <a:rPr dirty="0"/>
              <a:t>Contractor</a:t>
            </a:r>
            <a:r>
              <a:rPr spc="-110" dirty="0"/>
              <a:t> </a:t>
            </a:r>
            <a:r>
              <a:rPr spc="-10" dirty="0"/>
              <a:t>Policy</a:t>
            </a:r>
          </a:p>
        </p:txBody>
      </p:sp>
      <p:sp>
        <p:nvSpPr>
          <p:cNvPr id="3" name="object 3"/>
          <p:cNvSpPr txBox="1"/>
          <p:nvPr/>
        </p:nvSpPr>
        <p:spPr>
          <a:xfrm>
            <a:off x="354510" y="841558"/>
            <a:ext cx="11037570" cy="3993515"/>
          </a:xfrm>
          <a:prstGeom prst="rect">
            <a:avLst/>
          </a:prstGeom>
        </p:spPr>
        <p:txBody>
          <a:bodyPr vert="horz" wrap="square" lIns="0" tIns="114935" rIns="0" bIns="0" rtlCol="0">
            <a:spAutoFit/>
          </a:bodyPr>
          <a:lstStyle/>
          <a:p>
            <a:pPr marL="446405"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2</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240665" marR="6069965" indent="-227965">
              <a:lnSpc>
                <a:spcPct val="111100"/>
              </a:lnSpc>
              <a:spcBef>
                <a:spcPts val="340"/>
              </a:spcBef>
              <a:buFont typeface="Arial"/>
              <a:buChar char="•"/>
              <a:tabLst>
                <a:tab pos="469900" algn="l"/>
              </a:tabLst>
            </a:pPr>
            <a:r>
              <a:rPr sz="1800" dirty="0">
                <a:solidFill>
                  <a:srgbClr val="1E1E1E"/>
                </a:solidFill>
                <a:latin typeface="Calibri"/>
                <a:cs typeface="Calibri"/>
              </a:rPr>
              <a:t>The</a:t>
            </a:r>
            <a:r>
              <a:rPr sz="1800" spc="-10" dirty="0">
                <a:solidFill>
                  <a:srgbClr val="1E1E1E"/>
                </a:solidFill>
                <a:latin typeface="Calibri"/>
                <a:cs typeface="Calibri"/>
              </a:rPr>
              <a:t> </a:t>
            </a:r>
            <a:r>
              <a:rPr sz="1800" dirty="0">
                <a:solidFill>
                  <a:srgbClr val="1E1E1E"/>
                </a:solidFill>
                <a:latin typeface="Calibri"/>
                <a:cs typeface="Calibri"/>
              </a:rPr>
              <a:t>AF</a:t>
            </a:r>
            <a:r>
              <a:rPr sz="1800" spc="-20" dirty="0">
                <a:solidFill>
                  <a:srgbClr val="1E1E1E"/>
                </a:solidFill>
                <a:latin typeface="Calibri"/>
                <a:cs typeface="Calibri"/>
              </a:rPr>
              <a:t> </a:t>
            </a:r>
            <a:r>
              <a:rPr sz="1800" dirty="0">
                <a:solidFill>
                  <a:srgbClr val="1E1E1E"/>
                </a:solidFill>
                <a:latin typeface="Calibri"/>
                <a:cs typeface="Calibri"/>
              </a:rPr>
              <a:t>is</a:t>
            </a:r>
            <a:r>
              <a:rPr sz="1800" spc="-15" dirty="0">
                <a:solidFill>
                  <a:srgbClr val="1E1E1E"/>
                </a:solidFill>
                <a:latin typeface="Calibri"/>
                <a:cs typeface="Calibri"/>
              </a:rPr>
              <a:t> </a:t>
            </a:r>
            <a:r>
              <a:rPr sz="1800" dirty="0">
                <a:solidFill>
                  <a:srgbClr val="1E1E1E"/>
                </a:solidFill>
                <a:latin typeface="Calibri"/>
                <a:cs typeface="Calibri"/>
              </a:rPr>
              <a:t>permitted</a:t>
            </a:r>
            <a:r>
              <a:rPr sz="1800" spc="-10" dirty="0">
                <a:solidFill>
                  <a:srgbClr val="1E1E1E"/>
                </a:solidFill>
                <a:latin typeface="Calibri"/>
                <a:cs typeface="Calibri"/>
              </a:rPr>
              <a:t> </a:t>
            </a:r>
            <a:r>
              <a:rPr sz="1800" dirty="0">
                <a:solidFill>
                  <a:srgbClr val="1E1E1E"/>
                </a:solidFill>
                <a:latin typeface="Calibri"/>
                <a:cs typeface="Calibri"/>
              </a:rPr>
              <a:t>if</a:t>
            </a:r>
            <a:r>
              <a:rPr sz="1800" spc="-10" dirty="0">
                <a:solidFill>
                  <a:srgbClr val="1E1E1E"/>
                </a:solidFill>
                <a:latin typeface="Calibri"/>
                <a:cs typeface="Calibri"/>
              </a:rPr>
              <a:t> </a:t>
            </a:r>
            <a:r>
              <a:rPr sz="1800" dirty="0">
                <a:solidFill>
                  <a:srgbClr val="1E1E1E"/>
                </a:solidFill>
                <a:latin typeface="Calibri"/>
                <a:cs typeface="Calibri"/>
              </a:rPr>
              <a:t>Parts</a:t>
            </a:r>
            <a:r>
              <a:rPr sz="1800" spc="-20"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B,</a:t>
            </a:r>
            <a:r>
              <a:rPr sz="1800" spc="-10" dirty="0">
                <a:solidFill>
                  <a:srgbClr val="1E1E1E"/>
                </a:solidFill>
                <a:latin typeface="Calibri"/>
                <a:cs typeface="Calibri"/>
              </a:rPr>
              <a:t> </a:t>
            </a:r>
            <a:r>
              <a:rPr sz="1800" dirty="0">
                <a:solidFill>
                  <a:srgbClr val="1E1E1E"/>
                </a:solidFill>
                <a:latin typeface="Calibri"/>
                <a:cs typeface="Calibri"/>
              </a:rPr>
              <a:t>and</a:t>
            </a:r>
            <a:r>
              <a:rPr sz="1800" spc="-10" dirty="0">
                <a:solidFill>
                  <a:srgbClr val="1E1E1E"/>
                </a:solidFill>
                <a:latin typeface="Calibri"/>
                <a:cs typeface="Calibri"/>
              </a:rPr>
              <a:t> </a:t>
            </a:r>
            <a:r>
              <a:rPr sz="1800" dirty="0">
                <a:solidFill>
                  <a:srgbClr val="1E1E1E"/>
                </a:solidFill>
                <a:latin typeface="Calibri"/>
                <a:cs typeface="Calibri"/>
              </a:rPr>
              <a:t>C,</a:t>
            </a:r>
            <a:r>
              <a:rPr sz="1800" spc="-10" dirty="0">
                <a:solidFill>
                  <a:srgbClr val="1E1E1E"/>
                </a:solidFill>
                <a:latin typeface="Calibri"/>
                <a:cs typeface="Calibri"/>
              </a:rPr>
              <a:t> </a:t>
            </a:r>
            <a:r>
              <a:rPr sz="1800" dirty="0">
                <a:solidFill>
                  <a:srgbClr val="1E1E1E"/>
                </a:solidFill>
                <a:latin typeface="Calibri"/>
                <a:cs typeface="Calibri"/>
              </a:rPr>
              <a:t>are</a:t>
            </a:r>
            <a:r>
              <a:rPr sz="1800" spc="-10" dirty="0">
                <a:solidFill>
                  <a:srgbClr val="1E1E1E"/>
                </a:solidFill>
                <a:latin typeface="Calibri"/>
                <a:cs typeface="Calibri"/>
              </a:rPr>
              <a:t> </a:t>
            </a:r>
            <a:r>
              <a:rPr sz="1800" dirty="0">
                <a:solidFill>
                  <a:srgbClr val="1E1E1E"/>
                </a:solidFill>
                <a:latin typeface="Calibri"/>
                <a:cs typeface="Calibri"/>
              </a:rPr>
              <a:t>all</a:t>
            </a:r>
            <a:r>
              <a:rPr sz="1800" spc="-10" dirty="0">
                <a:solidFill>
                  <a:srgbClr val="1E1E1E"/>
                </a:solidFill>
                <a:latin typeface="Calibri"/>
                <a:cs typeface="Calibri"/>
              </a:rPr>
              <a:t> </a:t>
            </a:r>
            <a:r>
              <a:rPr sz="1800" spc="-20" dirty="0">
                <a:solidFill>
                  <a:srgbClr val="1E1E1E"/>
                </a:solidFill>
                <a:latin typeface="Calibri"/>
                <a:cs typeface="Calibri"/>
              </a:rPr>
              <a:t>met: 	</a:t>
            </a: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A:</a:t>
            </a:r>
            <a:endParaRPr sz="1800">
              <a:latin typeface="Calibri"/>
              <a:cs typeface="Calibri"/>
            </a:endParaRPr>
          </a:p>
          <a:p>
            <a:pPr marL="469900" marR="609600" lvl="1" indent="236854">
              <a:lnSpc>
                <a:spcPts val="1920"/>
              </a:lnSpc>
              <a:spcBef>
                <a:spcPts val="600"/>
              </a:spcBef>
              <a:buAutoNum type="arabicParenR"/>
              <a:tabLst>
                <a:tab pos="706755"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worker</a:t>
            </a:r>
            <a:r>
              <a:rPr sz="1800" spc="-30" dirty="0">
                <a:solidFill>
                  <a:srgbClr val="1E1E1E"/>
                </a:solidFill>
                <a:latin typeface="Calibri"/>
                <a:cs typeface="Calibri"/>
              </a:rPr>
              <a:t> </a:t>
            </a:r>
            <a:r>
              <a:rPr sz="1800" dirty="0">
                <a:solidFill>
                  <a:srgbClr val="1E1E1E"/>
                </a:solidFill>
                <a:latin typeface="Calibri"/>
                <a:cs typeface="Calibri"/>
              </a:rPr>
              <a:t>must</a:t>
            </a:r>
            <a:r>
              <a:rPr sz="1800" spc="-30" dirty="0">
                <a:solidFill>
                  <a:srgbClr val="1E1E1E"/>
                </a:solidFill>
                <a:latin typeface="Calibri"/>
                <a:cs typeface="Calibri"/>
              </a:rPr>
              <a:t> </a:t>
            </a:r>
            <a:r>
              <a:rPr sz="1800" dirty="0">
                <a:solidFill>
                  <a:srgbClr val="1E1E1E"/>
                </a:solidFill>
                <a:latin typeface="Calibri"/>
                <a:cs typeface="Calibri"/>
              </a:rPr>
              <a:t>be</a:t>
            </a:r>
            <a:r>
              <a:rPr sz="1800" spc="-25" dirty="0">
                <a:solidFill>
                  <a:srgbClr val="1E1E1E"/>
                </a:solidFill>
                <a:latin typeface="Calibri"/>
                <a:cs typeface="Calibri"/>
              </a:rPr>
              <a:t> </a:t>
            </a:r>
            <a:r>
              <a:rPr sz="1800" dirty="0">
                <a:solidFill>
                  <a:srgbClr val="1E1E1E"/>
                </a:solidFill>
                <a:latin typeface="Calibri"/>
                <a:cs typeface="Calibri"/>
              </a:rPr>
              <a:t>free</a:t>
            </a:r>
            <a:r>
              <a:rPr sz="1800" spc="-25" dirty="0">
                <a:solidFill>
                  <a:srgbClr val="1E1E1E"/>
                </a:solidFill>
                <a:latin typeface="Calibri"/>
                <a:cs typeface="Calibri"/>
              </a:rPr>
              <a:t> </a:t>
            </a:r>
            <a:r>
              <a:rPr sz="1800" dirty="0">
                <a:solidFill>
                  <a:srgbClr val="1E1E1E"/>
                </a:solidFill>
                <a:latin typeface="Calibri"/>
                <a:cs typeface="Calibri"/>
              </a:rPr>
              <a:t>from</a:t>
            </a:r>
            <a:r>
              <a:rPr sz="1800" spc="-25" dirty="0">
                <a:solidFill>
                  <a:srgbClr val="1E1E1E"/>
                </a:solidFill>
                <a:latin typeface="Calibri"/>
                <a:cs typeface="Calibri"/>
              </a:rPr>
              <a:t> </a:t>
            </a:r>
            <a:r>
              <a:rPr sz="1800" spc="-10" dirty="0">
                <a:solidFill>
                  <a:srgbClr val="1E1E1E"/>
                </a:solidFill>
                <a:latin typeface="Calibri"/>
                <a:cs typeface="Calibri"/>
              </a:rPr>
              <a:t>Harvard’s</a:t>
            </a:r>
            <a:r>
              <a:rPr sz="1800" spc="-30" dirty="0">
                <a:solidFill>
                  <a:srgbClr val="1E1E1E"/>
                </a:solidFill>
                <a:latin typeface="Calibri"/>
                <a:cs typeface="Calibri"/>
              </a:rPr>
              <a:t> </a:t>
            </a:r>
            <a:r>
              <a:rPr sz="1800" dirty="0">
                <a:solidFill>
                  <a:srgbClr val="1E1E1E"/>
                </a:solidFill>
                <a:latin typeface="Calibri"/>
                <a:cs typeface="Calibri"/>
              </a:rPr>
              <a:t>control</a:t>
            </a:r>
            <a:r>
              <a:rPr sz="1800" spc="-30" dirty="0">
                <a:solidFill>
                  <a:srgbClr val="1E1E1E"/>
                </a:solidFill>
                <a:latin typeface="Calibri"/>
                <a:cs typeface="Calibri"/>
              </a:rPr>
              <a:t> </a:t>
            </a:r>
            <a:r>
              <a:rPr sz="1800" dirty="0">
                <a:solidFill>
                  <a:srgbClr val="1E1E1E"/>
                </a:solidFill>
                <a:latin typeface="Calibri"/>
                <a:cs typeface="Calibri"/>
              </a:rPr>
              <a:t>and</a:t>
            </a:r>
            <a:r>
              <a:rPr sz="1800" spc="-25" dirty="0">
                <a:solidFill>
                  <a:srgbClr val="1E1E1E"/>
                </a:solidFill>
                <a:latin typeface="Calibri"/>
                <a:cs typeface="Calibri"/>
              </a:rPr>
              <a:t> </a:t>
            </a:r>
            <a:r>
              <a:rPr sz="1800" dirty="0">
                <a:solidFill>
                  <a:srgbClr val="1E1E1E"/>
                </a:solidFill>
                <a:latin typeface="Calibri"/>
                <a:cs typeface="Calibri"/>
              </a:rPr>
              <a:t>direction</a:t>
            </a:r>
            <a:r>
              <a:rPr sz="1800" spc="-25" dirty="0">
                <a:solidFill>
                  <a:srgbClr val="1E1E1E"/>
                </a:solidFill>
                <a:latin typeface="Calibri"/>
                <a:cs typeface="Calibri"/>
              </a:rPr>
              <a:t> </a:t>
            </a:r>
            <a:r>
              <a:rPr sz="1800" dirty="0">
                <a:solidFill>
                  <a:srgbClr val="1E1E1E"/>
                </a:solidFill>
                <a:latin typeface="Calibri"/>
                <a:cs typeface="Calibri"/>
              </a:rPr>
              <a:t>in</a:t>
            </a:r>
            <a:r>
              <a:rPr sz="1800" spc="-25" dirty="0">
                <a:solidFill>
                  <a:srgbClr val="1E1E1E"/>
                </a:solidFill>
                <a:latin typeface="Calibri"/>
                <a:cs typeface="Calibri"/>
              </a:rPr>
              <a:t> </a:t>
            </a:r>
            <a:r>
              <a:rPr sz="1800" dirty="0">
                <a:solidFill>
                  <a:srgbClr val="1E1E1E"/>
                </a:solidFill>
                <a:latin typeface="Calibri"/>
                <a:cs typeface="Calibri"/>
              </a:rPr>
              <a:t>connection</a:t>
            </a:r>
            <a:r>
              <a:rPr sz="1800" spc="-25" dirty="0">
                <a:solidFill>
                  <a:srgbClr val="1E1E1E"/>
                </a:solidFill>
                <a:latin typeface="Calibri"/>
                <a:cs typeface="Calibri"/>
              </a:rPr>
              <a:t> </a:t>
            </a:r>
            <a:r>
              <a:rPr sz="1800" dirty="0">
                <a:solidFill>
                  <a:srgbClr val="1E1E1E"/>
                </a:solidFill>
                <a:latin typeface="Calibri"/>
                <a:cs typeface="Calibri"/>
              </a:rPr>
              <a:t>with</a:t>
            </a:r>
            <a:r>
              <a:rPr sz="1800" spc="-25" dirty="0">
                <a:solidFill>
                  <a:srgbClr val="1E1E1E"/>
                </a:solidFill>
                <a:latin typeface="Calibri"/>
                <a:cs typeface="Calibri"/>
              </a:rPr>
              <a:t> </a:t>
            </a:r>
            <a:r>
              <a:rPr sz="1800" dirty="0">
                <a:solidFill>
                  <a:srgbClr val="1E1E1E"/>
                </a:solidFill>
                <a:latin typeface="Calibri"/>
                <a:cs typeface="Calibri"/>
              </a:rPr>
              <a:t>the</a:t>
            </a:r>
            <a:r>
              <a:rPr sz="1800" spc="-25" dirty="0">
                <a:solidFill>
                  <a:srgbClr val="1E1E1E"/>
                </a:solidFill>
                <a:latin typeface="Calibri"/>
                <a:cs typeface="Calibri"/>
              </a:rPr>
              <a:t> </a:t>
            </a:r>
            <a:r>
              <a:rPr sz="1800" dirty="0">
                <a:solidFill>
                  <a:srgbClr val="1E1E1E"/>
                </a:solidFill>
                <a:latin typeface="Calibri"/>
                <a:cs typeface="Calibri"/>
              </a:rPr>
              <a:t>performance</a:t>
            </a:r>
            <a:r>
              <a:rPr sz="1800" spc="-2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spc="-25" dirty="0">
                <a:solidFill>
                  <a:srgbClr val="1E1E1E"/>
                </a:solidFill>
                <a:latin typeface="Calibri"/>
                <a:cs typeface="Calibri"/>
              </a:rPr>
              <a:t>the </a:t>
            </a:r>
            <a:r>
              <a:rPr sz="1800" dirty="0">
                <a:solidFill>
                  <a:srgbClr val="1E1E1E"/>
                </a:solidFill>
                <a:latin typeface="Calibri"/>
                <a:cs typeface="Calibri"/>
              </a:rPr>
              <a:t>service,</a:t>
            </a:r>
            <a:r>
              <a:rPr sz="1800" spc="-15" dirty="0">
                <a:solidFill>
                  <a:srgbClr val="1E1E1E"/>
                </a:solidFill>
                <a:latin typeface="Calibri"/>
                <a:cs typeface="Calibri"/>
              </a:rPr>
              <a:t> </a:t>
            </a:r>
            <a:r>
              <a:rPr sz="1800" dirty="0">
                <a:solidFill>
                  <a:srgbClr val="1E1E1E"/>
                </a:solidFill>
                <a:latin typeface="Calibri"/>
                <a:cs typeface="Calibri"/>
              </a:rPr>
              <a:t>both</a:t>
            </a:r>
            <a:r>
              <a:rPr sz="1800" spc="-5" dirty="0">
                <a:solidFill>
                  <a:srgbClr val="1E1E1E"/>
                </a:solidFill>
                <a:latin typeface="Calibri"/>
                <a:cs typeface="Calibri"/>
              </a:rPr>
              <a:t> </a:t>
            </a:r>
            <a:r>
              <a:rPr sz="1800" dirty="0">
                <a:solidFill>
                  <a:srgbClr val="1E1E1E"/>
                </a:solidFill>
                <a:latin typeface="Calibri"/>
                <a:cs typeface="Calibri"/>
              </a:rPr>
              <a:t>under</a:t>
            </a:r>
            <a:r>
              <a:rPr sz="1800" spc="-15" dirty="0">
                <a:solidFill>
                  <a:srgbClr val="1E1E1E"/>
                </a:solidFill>
                <a:latin typeface="Calibri"/>
                <a:cs typeface="Calibri"/>
              </a:rPr>
              <a:t> </a:t>
            </a:r>
            <a:r>
              <a:rPr sz="1800" dirty="0">
                <a:solidFill>
                  <a:srgbClr val="1E1E1E"/>
                </a:solidFill>
                <a:latin typeface="Calibri"/>
                <a:cs typeface="Calibri"/>
              </a:rPr>
              <a:t>a</a:t>
            </a:r>
            <a:r>
              <a:rPr sz="1800" spc="-10" dirty="0">
                <a:solidFill>
                  <a:srgbClr val="1E1E1E"/>
                </a:solidFill>
                <a:latin typeface="Calibri"/>
                <a:cs typeface="Calibri"/>
              </a:rPr>
              <a:t> </a:t>
            </a:r>
            <a:r>
              <a:rPr sz="1800" dirty="0">
                <a:solidFill>
                  <a:srgbClr val="1E1E1E"/>
                </a:solidFill>
                <a:latin typeface="Calibri"/>
                <a:cs typeface="Calibri"/>
              </a:rPr>
              <a:t>contract</a:t>
            </a:r>
            <a:r>
              <a:rPr sz="1800" spc="-15" dirty="0">
                <a:solidFill>
                  <a:srgbClr val="1E1E1E"/>
                </a:solidFill>
                <a:latin typeface="Calibri"/>
                <a:cs typeface="Calibri"/>
              </a:rPr>
              <a:t> </a:t>
            </a:r>
            <a:r>
              <a:rPr sz="1800" dirty="0">
                <a:solidFill>
                  <a:srgbClr val="1E1E1E"/>
                </a:solidFill>
                <a:latin typeface="Calibri"/>
                <a:cs typeface="Calibri"/>
              </a:rPr>
              <a:t>for</a:t>
            </a:r>
            <a:r>
              <a:rPr sz="1800" spc="-2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performance</a:t>
            </a:r>
            <a:r>
              <a:rPr sz="1800" spc="-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service</a:t>
            </a:r>
            <a:r>
              <a:rPr sz="1800" spc="-10"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dirty="0">
                <a:solidFill>
                  <a:srgbClr val="1E1E1E"/>
                </a:solidFill>
                <a:latin typeface="Calibri"/>
                <a:cs typeface="Calibri"/>
              </a:rPr>
              <a:t>in</a:t>
            </a:r>
            <a:r>
              <a:rPr sz="1800" spc="-5" dirty="0">
                <a:solidFill>
                  <a:srgbClr val="1E1E1E"/>
                </a:solidFill>
                <a:latin typeface="Calibri"/>
                <a:cs typeface="Calibri"/>
              </a:rPr>
              <a:t> </a:t>
            </a:r>
            <a:r>
              <a:rPr sz="1800" dirty="0">
                <a:solidFill>
                  <a:srgbClr val="1E1E1E"/>
                </a:solidFill>
                <a:latin typeface="Calibri"/>
                <a:cs typeface="Calibri"/>
              </a:rPr>
              <a:t>fact;</a:t>
            </a:r>
            <a:r>
              <a:rPr sz="1800" spc="390"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706755" lvl="1" indent="-236854">
              <a:lnSpc>
                <a:spcPct val="100000"/>
              </a:lnSpc>
              <a:spcBef>
                <a:spcPts val="215"/>
              </a:spcBef>
              <a:buAutoNum type="arabicParenR"/>
              <a:tabLst>
                <a:tab pos="706755"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service</a:t>
            </a:r>
            <a:r>
              <a:rPr sz="1800" spc="-20" dirty="0">
                <a:solidFill>
                  <a:srgbClr val="1E1E1E"/>
                </a:solidFill>
                <a:latin typeface="Calibri"/>
                <a:cs typeface="Calibri"/>
              </a:rPr>
              <a:t> </a:t>
            </a:r>
            <a:r>
              <a:rPr sz="1800" dirty="0">
                <a:solidFill>
                  <a:srgbClr val="1E1E1E"/>
                </a:solidFill>
                <a:latin typeface="Calibri"/>
                <a:cs typeface="Calibri"/>
              </a:rPr>
              <a:t>performed</a:t>
            </a:r>
            <a:r>
              <a:rPr sz="1800" spc="-15" dirty="0">
                <a:solidFill>
                  <a:srgbClr val="1E1E1E"/>
                </a:solidFill>
                <a:latin typeface="Calibri"/>
                <a:cs typeface="Calibri"/>
              </a:rPr>
              <a:t> </a:t>
            </a:r>
            <a:r>
              <a:rPr sz="1800" dirty="0">
                <a:solidFill>
                  <a:srgbClr val="1E1E1E"/>
                </a:solidFill>
                <a:latin typeface="Calibri"/>
                <a:cs typeface="Calibri"/>
              </a:rPr>
              <a:t>by</a:t>
            </a:r>
            <a:r>
              <a:rPr sz="1800" spc="-20" dirty="0">
                <a:solidFill>
                  <a:srgbClr val="1E1E1E"/>
                </a:solidFill>
                <a:latin typeface="Calibri"/>
                <a:cs typeface="Calibri"/>
              </a:rPr>
              <a:t> </a:t>
            </a:r>
            <a:r>
              <a:rPr sz="1800" dirty="0">
                <a:solidFill>
                  <a:srgbClr val="1E1E1E"/>
                </a:solidFill>
                <a:latin typeface="Calibri"/>
                <a:cs typeface="Calibri"/>
              </a:rPr>
              <a:t>the</a:t>
            </a:r>
            <a:r>
              <a:rPr sz="1800" spc="-20" dirty="0">
                <a:solidFill>
                  <a:srgbClr val="1E1E1E"/>
                </a:solidFill>
                <a:latin typeface="Calibri"/>
                <a:cs typeface="Calibri"/>
              </a:rPr>
              <a:t> </a:t>
            </a:r>
            <a:r>
              <a:rPr sz="1800" dirty="0">
                <a:solidFill>
                  <a:srgbClr val="1E1E1E"/>
                </a:solidFill>
                <a:latin typeface="Calibri"/>
                <a:cs typeface="Calibri"/>
              </a:rPr>
              <a:t>worker</a:t>
            </a:r>
            <a:r>
              <a:rPr sz="1800" spc="-20" dirty="0">
                <a:solidFill>
                  <a:srgbClr val="1E1E1E"/>
                </a:solidFill>
                <a:latin typeface="Calibri"/>
                <a:cs typeface="Calibri"/>
              </a:rPr>
              <a:t> </a:t>
            </a:r>
            <a:r>
              <a:rPr sz="1800" dirty="0">
                <a:solidFill>
                  <a:srgbClr val="1E1E1E"/>
                </a:solidFill>
                <a:latin typeface="Calibri"/>
                <a:cs typeface="Calibri"/>
              </a:rPr>
              <a:t>must</a:t>
            </a:r>
            <a:r>
              <a:rPr sz="1800" spc="-25" dirty="0">
                <a:solidFill>
                  <a:srgbClr val="1E1E1E"/>
                </a:solidFill>
                <a:latin typeface="Calibri"/>
                <a:cs typeface="Calibri"/>
              </a:rPr>
              <a:t> </a:t>
            </a:r>
            <a:r>
              <a:rPr sz="1800" dirty="0">
                <a:solidFill>
                  <a:srgbClr val="1E1E1E"/>
                </a:solidFill>
                <a:latin typeface="Calibri"/>
                <a:cs typeface="Calibri"/>
              </a:rPr>
              <a:t>be</a:t>
            </a:r>
            <a:r>
              <a:rPr sz="1800" spc="-15" dirty="0">
                <a:solidFill>
                  <a:srgbClr val="1E1E1E"/>
                </a:solidFill>
                <a:latin typeface="Calibri"/>
                <a:cs typeface="Calibri"/>
              </a:rPr>
              <a:t> </a:t>
            </a:r>
            <a:r>
              <a:rPr sz="1800" dirty="0">
                <a:solidFill>
                  <a:srgbClr val="1E1E1E"/>
                </a:solidFill>
                <a:latin typeface="Calibri"/>
                <a:cs typeface="Calibri"/>
              </a:rPr>
              <a:t>outside</a:t>
            </a:r>
            <a:r>
              <a:rPr sz="1800" spc="-20"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usual</a:t>
            </a:r>
            <a:r>
              <a:rPr sz="1800" spc="-25" dirty="0">
                <a:solidFill>
                  <a:srgbClr val="1E1E1E"/>
                </a:solidFill>
                <a:latin typeface="Calibri"/>
                <a:cs typeface="Calibri"/>
              </a:rPr>
              <a:t> </a:t>
            </a:r>
            <a:r>
              <a:rPr sz="1800" dirty="0">
                <a:solidFill>
                  <a:srgbClr val="1E1E1E"/>
                </a:solidFill>
                <a:latin typeface="Calibri"/>
                <a:cs typeface="Calibri"/>
              </a:rPr>
              <a:t>course</a:t>
            </a:r>
            <a:r>
              <a:rPr sz="1800" spc="-15" dirty="0">
                <a:solidFill>
                  <a:srgbClr val="1E1E1E"/>
                </a:solidFill>
                <a:latin typeface="Calibri"/>
                <a:cs typeface="Calibri"/>
              </a:rPr>
              <a:t> </a:t>
            </a:r>
            <a:r>
              <a:rPr sz="1800" dirty="0">
                <a:solidFill>
                  <a:srgbClr val="1E1E1E"/>
                </a:solidFill>
                <a:latin typeface="Calibri"/>
                <a:cs typeface="Calibri"/>
              </a:rPr>
              <a:t>of</a:t>
            </a:r>
            <a:r>
              <a:rPr sz="1800" spc="-20" dirty="0">
                <a:solidFill>
                  <a:srgbClr val="1E1E1E"/>
                </a:solidFill>
                <a:latin typeface="Calibri"/>
                <a:cs typeface="Calibri"/>
              </a:rPr>
              <a:t> </a:t>
            </a:r>
            <a:r>
              <a:rPr sz="1800" spc="-10" dirty="0">
                <a:solidFill>
                  <a:srgbClr val="1E1E1E"/>
                </a:solidFill>
                <a:latin typeface="Calibri"/>
                <a:cs typeface="Calibri"/>
              </a:rPr>
              <a:t>Harvard’s</a:t>
            </a:r>
            <a:r>
              <a:rPr sz="1800" spc="-20" dirty="0">
                <a:solidFill>
                  <a:srgbClr val="1E1E1E"/>
                </a:solidFill>
                <a:latin typeface="Calibri"/>
                <a:cs typeface="Calibri"/>
              </a:rPr>
              <a:t> </a:t>
            </a:r>
            <a:r>
              <a:rPr sz="1800" dirty="0">
                <a:solidFill>
                  <a:srgbClr val="1E1E1E"/>
                </a:solidFill>
                <a:latin typeface="Calibri"/>
                <a:cs typeface="Calibri"/>
              </a:rPr>
              <a:t>business;</a:t>
            </a:r>
            <a:r>
              <a:rPr sz="1800" spc="385" dirty="0">
                <a:solidFill>
                  <a:srgbClr val="1E1E1E"/>
                </a:solidFill>
                <a:latin typeface="Calibri"/>
                <a:cs typeface="Calibri"/>
              </a:rPr>
              <a:t> </a:t>
            </a:r>
            <a:r>
              <a:rPr sz="1800" spc="-25" dirty="0">
                <a:solidFill>
                  <a:srgbClr val="1E1E1E"/>
                </a:solidFill>
                <a:latin typeface="Calibri"/>
                <a:cs typeface="Calibri"/>
              </a:rPr>
              <a:t>AND</a:t>
            </a:r>
            <a:endParaRPr sz="1800">
              <a:latin typeface="Calibri"/>
              <a:cs typeface="Calibri"/>
            </a:endParaRPr>
          </a:p>
          <a:p>
            <a:pPr marL="469900" marR="349885" lvl="1" indent="289560">
              <a:lnSpc>
                <a:spcPts val="1900"/>
              </a:lnSpc>
              <a:spcBef>
                <a:spcPts val="615"/>
              </a:spcBef>
              <a:buAutoNum type="arabicParenR"/>
              <a:tabLst>
                <a:tab pos="759460" algn="l"/>
              </a:tabLst>
            </a:pPr>
            <a:r>
              <a:rPr sz="1800" dirty="0">
                <a:solidFill>
                  <a:srgbClr val="1E1E1E"/>
                </a:solidFill>
                <a:latin typeface="Calibri"/>
                <a:cs typeface="Calibri"/>
              </a:rPr>
              <a:t>The</a:t>
            </a:r>
            <a:r>
              <a:rPr sz="1800" spc="-30" dirty="0">
                <a:solidFill>
                  <a:srgbClr val="1E1E1E"/>
                </a:solidFill>
                <a:latin typeface="Calibri"/>
                <a:cs typeface="Calibri"/>
              </a:rPr>
              <a:t> </a:t>
            </a:r>
            <a:r>
              <a:rPr sz="1800" dirty="0">
                <a:solidFill>
                  <a:srgbClr val="1E1E1E"/>
                </a:solidFill>
                <a:latin typeface="Calibri"/>
                <a:cs typeface="Calibri"/>
              </a:rPr>
              <a:t>worker</a:t>
            </a:r>
            <a:r>
              <a:rPr sz="1800" spc="-40" dirty="0">
                <a:solidFill>
                  <a:srgbClr val="1E1E1E"/>
                </a:solidFill>
                <a:latin typeface="Calibri"/>
                <a:cs typeface="Calibri"/>
              </a:rPr>
              <a:t> </a:t>
            </a:r>
            <a:r>
              <a:rPr sz="1800" dirty="0">
                <a:solidFill>
                  <a:srgbClr val="1E1E1E"/>
                </a:solidFill>
                <a:latin typeface="Calibri"/>
                <a:cs typeface="Calibri"/>
              </a:rPr>
              <a:t>must</a:t>
            </a:r>
            <a:r>
              <a:rPr sz="1800" spc="-40" dirty="0">
                <a:solidFill>
                  <a:srgbClr val="1E1E1E"/>
                </a:solidFill>
                <a:latin typeface="Calibri"/>
                <a:cs typeface="Calibri"/>
              </a:rPr>
              <a:t> </a:t>
            </a:r>
            <a:r>
              <a:rPr sz="1800" dirty="0">
                <a:solidFill>
                  <a:srgbClr val="1E1E1E"/>
                </a:solidFill>
                <a:latin typeface="Calibri"/>
                <a:cs typeface="Calibri"/>
              </a:rPr>
              <a:t>be</a:t>
            </a:r>
            <a:r>
              <a:rPr sz="1800" spc="-30" dirty="0">
                <a:solidFill>
                  <a:srgbClr val="1E1E1E"/>
                </a:solidFill>
                <a:latin typeface="Calibri"/>
                <a:cs typeface="Calibri"/>
              </a:rPr>
              <a:t> </a:t>
            </a:r>
            <a:r>
              <a:rPr sz="1800" dirty="0">
                <a:solidFill>
                  <a:srgbClr val="1E1E1E"/>
                </a:solidFill>
                <a:latin typeface="Calibri"/>
                <a:cs typeface="Calibri"/>
              </a:rPr>
              <a:t>customarily</a:t>
            </a:r>
            <a:r>
              <a:rPr sz="1800" spc="-40" dirty="0">
                <a:solidFill>
                  <a:srgbClr val="1E1E1E"/>
                </a:solidFill>
                <a:latin typeface="Calibri"/>
                <a:cs typeface="Calibri"/>
              </a:rPr>
              <a:t> </a:t>
            </a:r>
            <a:r>
              <a:rPr sz="1800" dirty="0">
                <a:solidFill>
                  <a:srgbClr val="1E1E1E"/>
                </a:solidFill>
                <a:latin typeface="Calibri"/>
                <a:cs typeface="Calibri"/>
              </a:rPr>
              <a:t>engaged</a:t>
            </a:r>
            <a:r>
              <a:rPr sz="1800" spc="-30" dirty="0">
                <a:solidFill>
                  <a:srgbClr val="1E1E1E"/>
                </a:solidFill>
                <a:latin typeface="Calibri"/>
                <a:cs typeface="Calibri"/>
              </a:rPr>
              <a:t> </a:t>
            </a:r>
            <a:r>
              <a:rPr sz="1800" dirty="0">
                <a:solidFill>
                  <a:srgbClr val="1E1E1E"/>
                </a:solidFill>
                <a:latin typeface="Calibri"/>
                <a:cs typeface="Calibri"/>
              </a:rPr>
              <a:t>in</a:t>
            </a:r>
            <a:r>
              <a:rPr sz="1800" spc="-30" dirty="0">
                <a:solidFill>
                  <a:srgbClr val="1E1E1E"/>
                </a:solidFill>
                <a:latin typeface="Calibri"/>
                <a:cs typeface="Calibri"/>
              </a:rPr>
              <a:t> </a:t>
            </a:r>
            <a:r>
              <a:rPr sz="1800" dirty="0">
                <a:solidFill>
                  <a:srgbClr val="1E1E1E"/>
                </a:solidFill>
                <a:latin typeface="Calibri"/>
                <a:cs typeface="Calibri"/>
              </a:rPr>
              <a:t>an</a:t>
            </a:r>
            <a:r>
              <a:rPr sz="1800" spc="-30" dirty="0">
                <a:solidFill>
                  <a:srgbClr val="1E1E1E"/>
                </a:solidFill>
                <a:latin typeface="Calibri"/>
                <a:cs typeface="Calibri"/>
              </a:rPr>
              <a:t> </a:t>
            </a:r>
            <a:r>
              <a:rPr sz="1800" dirty="0">
                <a:solidFill>
                  <a:srgbClr val="1E1E1E"/>
                </a:solidFill>
                <a:latin typeface="Calibri"/>
                <a:cs typeface="Calibri"/>
              </a:rPr>
              <a:t>independently</a:t>
            </a:r>
            <a:r>
              <a:rPr sz="1800" spc="-40" dirty="0">
                <a:solidFill>
                  <a:srgbClr val="1E1E1E"/>
                </a:solidFill>
                <a:latin typeface="Calibri"/>
                <a:cs typeface="Calibri"/>
              </a:rPr>
              <a:t> </a:t>
            </a:r>
            <a:r>
              <a:rPr sz="1800" dirty="0">
                <a:solidFill>
                  <a:srgbClr val="1E1E1E"/>
                </a:solidFill>
                <a:latin typeface="Calibri"/>
                <a:cs typeface="Calibri"/>
              </a:rPr>
              <a:t>established</a:t>
            </a:r>
            <a:r>
              <a:rPr sz="1800" spc="-30" dirty="0">
                <a:solidFill>
                  <a:srgbClr val="1E1E1E"/>
                </a:solidFill>
                <a:latin typeface="Calibri"/>
                <a:cs typeface="Calibri"/>
              </a:rPr>
              <a:t> </a:t>
            </a:r>
            <a:r>
              <a:rPr sz="1800" dirty="0">
                <a:solidFill>
                  <a:srgbClr val="1E1E1E"/>
                </a:solidFill>
                <a:latin typeface="Calibri"/>
                <a:cs typeface="Calibri"/>
              </a:rPr>
              <a:t>trade,</a:t>
            </a:r>
            <a:r>
              <a:rPr sz="1800" spc="-35" dirty="0">
                <a:solidFill>
                  <a:srgbClr val="1E1E1E"/>
                </a:solidFill>
                <a:latin typeface="Calibri"/>
                <a:cs typeface="Calibri"/>
              </a:rPr>
              <a:t> </a:t>
            </a:r>
            <a:r>
              <a:rPr sz="1800" dirty="0">
                <a:solidFill>
                  <a:srgbClr val="1E1E1E"/>
                </a:solidFill>
                <a:latin typeface="Calibri"/>
                <a:cs typeface="Calibri"/>
              </a:rPr>
              <a:t>occupation,</a:t>
            </a:r>
            <a:r>
              <a:rPr sz="1800" spc="-35" dirty="0">
                <a:solidFill>
                  <a:srgbClr val="1E1E1E"/>
                </a:solidFill>
                <a:latin typeface="Calibri"/>
                <a:cs typeface="Calibri"/>
              </a:rPr>
              <a:t> </a:t>
            </a:r>
            <a:r>
              <a:rPr sz="1800" dirty="0">
                <a:solidFill>
                  <a:srgbClr val="1E1E1E"/>
                </a:solidFill>
                <a:latin typeface="Calibri"/>
                <a:cs typeface="Calibri"/>
              </a:rPr>
              <a:t>profession,</a:t>
            </a:r>
            <a:r>
              <a:rPr sz="1800" spc="-30" dirty="0">
                <a:solidFill>
                  <a:srgbClr val="1E1E1E"/>
                </a:solidFill>
                <a:latin typeface="Calibri"/>
                <a:cs typeface="Calibri"/>
              </a:rPr>
              <a:t> </a:t>
            </a:r>
            <a:r>
              <a:rPr sz="1800" spc="-25" dirty="0">
                <a:solidFill>
                  <a:srgbClr val="1E1E1E"/>
                </a:solidFill>
                <a:latin typeface="Calibri"/>
                <a:cs typeface="Calibri"/>
              </a:rPr>
              <a:t>or </a:t>
            </a:r>
            <a:r>
              <a:rPr sz="1800" dirty="0">
                <a:solidFill>
                  <a:srgbClr val="1E1E1E"/>
                </a:solidFill>
                <a:latin typeface="Calibri"/>
                <a:cs typeface="Calibri"/>
              </a:rPr>
              <a:t>business</a:t>
            </a:r>
            <a:r>
              <a:rPr sz="1800" spc="-15" dirty="0">
                <a:solidFill>
                  <a:srgbClr val="1E1E1E"/>
                </a:solidFill>
                <a:latin typeface="Calibri"/>
                <a:cs typeface="Calibri"/>
              </a:rPr>
              <a:t> </a:t>
            </a:r>
            <a:r>
              <a:rPr sz="1800" dirty="0">
                <a:solidFill>
                  <a:srgbClr val="1E1E1E"/>
                </a:solidFill>
                <a:latin typeface="Calibri"/>
                <a:cs typeface="Calibri"/>
              </a:rPr>
              <a:t>of</a:t>
            </a:r>
            <a:r>
              <a:rPr sz="1800" spc="-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same</a:t>
            </a:r>
            <a:r>
              <a:rPr sz="1800" spc="-5" dirty="0">
                <a:solidFill>
                  <a:srgbClr val="1E1E1E"/>
                </a:solidFill>
                <a:latin typeface="Calibri"/>
                <a:cs typeface="Calibri"/>
              </a:rPr>
              <a:t> </a:t>
            </a:r>
            <a:r>
              <a:rPr sz="1800" dirty="0">
                <a:solidFill>
                  <a:srgbClr val="1E1E1E"/>
                </a:solidFill>
                <a:latin typeface="Calibri"/>
                <a:cs typeface="Calibri"/>
              </a:rPr>
              <a:t>type</a:t>
            </a:r>
            <a:r>
              <a:rPr sz="1800" spc="-5" dirty="0">
                <a:solidFill>
                  <a:srgbClr val="1E1E1E"/>
                </a:solidFill>
                <a:latin typeface="Calibri"/>
                <a:cs typeface="Calibri"/>
              </a:rPr>
              <a:t> </a:t>
            </a:r>
            <a:r>
              <a:rPr sz="1800" dirty="0">
                <a:solidFill>
                  <a:srgbClr val="1E1E1E"/>
                </a:solidFill>
                <a:latin typeface="Calibri"/>
                <a:cs typeface="Calibri"/>
              </a:rPr>
              <a:t>as</a:t>
            </a:r>
            <a:r>
              <a:rPr sz="1800" spc="-15"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service</a:t>
            </a:r>
            <a:r>
              <a:rPr sz="1800" spc="-5" dirty="0">
                <a:solidFill>
                  <a:srgbClr val="1E1E1E"/>
                </a:solidFill>
                <a:latin typeface="Calibri"/>
                <a:cs typeface="Calibri"/>
              </a:rPr>
              <a:t> </a:t>
            </a:r>
            <a:r>
              <a:rPr sz="1800" dirty="0">
                <a:solidFill>
                  <a:srgbClr val="1E1E1E"/>
                </a:solidFill>
                <a:latin typeface="Calibri"/>
                <a:cs typeface="Calibri"/>
              </a:rPr>
              <a:t>being</a:t>
            </a:r>
            <a:r>
              <a:rPr sz="1800" spc="-5" dirty="0">
                <a:solidFill>
                  <a:srgbClr val="1E1E1E"/>
                </a:solidFill>
                <a:latin typeface="Calibri"/>
                <a:cs typeface="Calibri"/>
              </a:rPr>
              <a:t> </a:t>
            </a:r>
            <a:r>
              <a:rPr sz="1800" dirty="0">
                <a:solidFill>
                  <a:srgbClr val="1E1E1E"/>
                </a:solidFill>
                <a:latin typeface="Calibri"/>
                <a:cs typeface="Calibri"/>
              </a:rPr>
              <a:t>performed</a:t>
            </a:r>
            <a:r>
              <a:rPr sz="1800" spc="-5" dirty="0">
                <a:solidFill>
                  <a:srgbClr val="1E1E1E"/>
                </a:solidFill>
                <a:latin typeface="Calibri"/>
                <a:cs typeface="Calibri"/>
              </a:rPr>
              <a:t> </a:t>
            </a:r>
            <a:r>
              <a:rPr sz="1800" dirty="0">
                <a:solidFill>
                  <a:srgbClr val="1E1E1E"/>
                </a:solidFill>
                <a:latin typeface="Calibri"/>
                <a:cs typeface="Calibri"/>
              </a:rPr>
              <a:t>for</a:t>
            </a:r>
            <a:r>
              <a:rPr sz="1800" spc="-10" dirty="0">
                <a:solidFill>
                  <a:srgbClr val="1E1E1E"/>
                </a:solidFill>
                <a:latin typeface="Calibri"/>
                <a:cs typeface="Calibri"/>
              </a:rPr>
              <a:t> Harvard.</a:t>
            </a:r>
            <a:endParaRPr sz="1800">
              <a:latin typeface="Calibri"/>
              <a:cs typeface="Calibri"/>
            </a:endParaRPr>
          </a:p>
          <a:p>
            <a:pPr marL="469900" marR="4871085">
              <a:lnSpc>
                <a:spcPct val="111100"/>
              </a:lnSpc>
              <a:spcBef>
                <a:spcPts val="75"/>
              </a:spcBef>
              <a:tabLst>
                <a:tab pos="1240790" algn="l"/>
              </a:tabLst>
            </a:pP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B:</a:t>
            </a:r>
            <a:r>
              <a:rPr sz="1800" dirty="0">
                <a:solidFill>
                  <a:srgbClr val="1E1E1E"/>
                </a:solidFill>
                <a:latin typeface="Calibri"/>
                <a:cs typeface="Calibri"/>
              </a:rPr>
              <a:t>	</a:t>
            </a:r>
            <a:r>
              <a:rPr sz="1800" spc="-395" dirty="0">
                <a:solidFill>
                  <a:srgbClr val="1E1E1E"/>
                </a:solidFill>
                <a:latin typeface="Calibri"/>
                <a:cs typeface="Calibri"/>
              </a:rPr>
              <a:t> </a:t>
            </a:r>
            <a:r>
              <a:rPr sz="1800" spc="-25" dirty="0">
                <a:solidFill>
                  <a:srgbClr val="1E1E1E"/>
                </a:solidFill>
                <a:latin typeface="Calibri"/>
                <a:cs typeface="Calibri"/>
              </a:rPr>
              <a:t>Total </a:t>
            </a:r>
            <a:r>
              <a:rPr sz="1800" dirty="0">
                <a:solidFill>
                  <a:srgbClr val="1E1E1E"/>
                </a:solidFill>
                <a:latin typeface="Calibri"/>
                <a:cs typeface="Calibri"/>
              </a:rPr>
              <a:t>payments</a:t>
            </a:r>
            <a:r>
              <a:rPr sz="1800" spc="-25" dirty="0">
                <a:solidFill>
                  <a:srgbClr val="1E1E1E"/>
                </a:solidFill>
                <a:latin typeface="Calibri"/>
                <a:cs typeface="Calibri"/>
              </a:rPr>
              <a:t> </a:t>
            </a:r>
            <a:r>
              <a:rPr sz="1800" dirty="0">
                <a:solidFill>
                  <a:srgbClr val="1E1E1E"/>
                </a:solidFill>
                <a:latin typeface="Calibri"/>
                <a:cs typeface="Calibri"/>
              </a:rPr>
              <a:t>to</a:t>
            </a:r>
            <a:r>
              <a:rPr sz="1800" spc="-25"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IC</a:t>
            </a:r>
            <a:r>
              <a:rPr sz="1800" spc="-25" dirty="0">
                <a:solidFill>
                  <a:srgbClr val="1E1E1E"/>
                </a:solidFill>
                <a:latin typeface="Calibri"/>
                <a:cs typeface="Calibri"/>
              </a:rPr>
              <a:t> </a:t>
            </a:r>
            <a:r>
              <a:rPr sz="1800" dirty="0">
                <a:solidFill>
                  <a:srgbClr val="1E1E1E"/>
                </a:solidFill>
                <a:latin typeface="Calibri"/>
                <a:cs typeface="Calibri"/>
              </a:rPr>
              <a:t>will</a:t>
            </a:r>
            <a:r>
              <a:rPr sz="1800" spc="-20" dirty="0">
                <a:solidFill>
                  <a:srgbClr val="1E1E1E"/>
                </a:solidFill>
                <a:latin typeface="Calibri"/>
                <a:cs typeface="Calibri"/>
              </a:rPr>
              <a:t> </a:t>
            </a:r>
            <a:r>
              <a:rPr sz="1800" dirty="0">
                <a:solidFill>
                  <a:srgbClr val="1E1E1E"/>
                </a:solidFill>
                <a:latin typeface="Calibri"/>
                <a:cs typeface="Calibri"/>
              </a:rPr>
              <a:t>not</a:t>
            </a:r>
            <a:r>
              <a:rPr sz="1800" spc="-30" dirty="0">
                <a:solidFill>
                  <a:srgbClr val="1E1E1E"/>
                </a:solidFill>
                <a:latin typeface="Calibri"/>
                <a:cs typeface="Calibri"/>
              </a:rPr>
              <a:t> </a:t>
            </a:r>
            <a:r>
              <a:rPr sz="1800" dirty="0">
                <a:solidFill>
                  <a:srgbClr val="1E1E1E"/>
                </a:solidFill>
                <a:latin typeface="Calibri"/>
                <a:cs typeface="Calibri"/>
              </a:rPr>
              <a:t>exceed</a:t>
            </a:r>
            <a:r>
              <a:rPr sz="1800" spc="-15" dirty="0">
                <a:solidFill>
                  <a:srgbClr val="1E1E1E"/>
                </a:solidFill>
                <a:latin typeface="Calibri"/>
                <a:cs typeface="Calibri"/>
              </a:rPr>
              <a:t> </a:t>
            </a:r>
            <a:r>
              <a:rPr sz="1800" dirty="0">
                <a:solidFill>
                  <a:srgbClr val="1E1E1E"/>
                </a:solidFill>
                <a:latin typeface="Calibri"/>
                <a:cs typeface="Calibri"/>
              </a:rPr>
              <a:t>$3,000,</a:t>
            </a:r>
            <a:r>
              <a:rPr sz="1800" spc="-20" dirty="0">
                <a:solidFill>
                  <a:srgbClr val="1E1E1E"/>
                </a:solidFill>
                <a:latin typeface="Calibri"/>
                <a:cs typeface="Calibri"/>
              </a:rPr>
              <a:t> AND </a:t>
            </a:r>
            <a:r>
              <a:rPr sz="1800" dirty="0">
                <a:solidFill>
                  <a:srgbClr val="1E1E1E"/>
                </a:solidFill>
                <a:latin typeface="Calibri"/>
                <a:cs typeface="Calibri"/>
              </a:rPr>
              <a:t>Part</a:t>
            </a:r>
            <a:r>
              <a:rPr sz="1800" spc="-50" dirty="0">
                <a:solidFill>
                  <a:srgbClr val="1E1E1E"/>
                </a:solidFill>
                <a:latin typeface="Calibri"/>
                <a:cs typeface="Calibri"/>
              </a:rPr>
              <a:t> </a:t>
            </a:r>
            <a:r>
              <a:rPr sz="1800" spc="-25" dirty="0">
                <a:solidFill>
                  <a:srgbClr val="1E1E1E"/>
                </a:solidFill>
                <a:latin typeface="Calibri"/>
                <a:cs typeface="Calibri"/>
              </a:rPr>
              <a:t>C:</a:t>
            </a:r>
            <a:r>
              <a:rPr sz="1800" dirty="0">
                <a:solidFill>
                  <a:srgbClr val="1E1E1E"/>
                </a:solidFill>
                <a:latin typeface="Calibri"/>
                <a:cs typeface="Calibri"/>
              </a:rPr>
              <a:t>	Period</a:t>
            </a:r>
            <a:r>
              <a:rPr sz="1800" spc="-15" dirty="0">
                <a:solidFill>
                  <a:srgbClr val="1E1E1E"/>
                </a:solidFill>
                <a:latin typeface="Calibri"/>
                <a:cs typeface="Calibri"/>
              </a:rPr>
              <a:t> </a:t>
            </a:r>
            <a:r>
              <a:rPr sz="1800" dirty="0">
                <a:solidFill>
                  <a:srgbClr val="1E1E1E"/>
                </a:solidFill>
                <a:latin typeface="Calibri"/>
                <a:cs typeface="Calibri"/>
              </a:rPr>
              <a:t>of</a:t>
            </a:r>
            <a:r>
              <a:rPr sz="1800" spc="-10" dirty="0">
                <a:solidFill>
                  <a:srgbClr val="1E1E1E"/>
                </a:solidFill>
                <a:latin typeface="Calibri"/>
                <a:cs typeface="Calibri"/>
              </a:rPr>
              <a:t> </a:t>
            </a:r>
            <a:r>
              <a:rPr sz="1800" dirty="0">
                <a:solidFill>
                  <a:srgbClr val="1E1E1E"/>
                </a:solidFill>
                <a:latin typeface="Calibri"/>
                <a:cs typeface="Calibri"/>
              </a:rPr>
              <a:t>work</a:t>
            </a:r>
            <a:r>
              <a:rPr sz="1800" spc="-20" dirty="0">
                <a:solidFill>
                  <a:srgbClr val="1E1E1E"/>
                </a:solidFill>
                <a:latin typeface="Calibri"/>
                <a:cs typeface="Calibri"/>
              </a:rPr>
              <a:t> </a:t>
            </a:r>
            <a:r>
              <a:rPr sz="1800" dirty="0">
                <a:solidFill>
                  <a:srgbClr val="1E1E1E"/>
                </a:solidFill>
                <a:latin typeface="Calibri"/>
                <a:cs typeface="Calibri"/>
              </a:rPr>
              <a:t>is</a:t>
            </a:r>
            <a:r>
              <a:rPr sz="1800" spc="-15" dirty="0">
                <a:solidFill>
                  <a:srgbClr val="1E1E1E"/>
                </a:solidFill>
                <a:latin typeface="Calibri"/>
                <a:cs typeface="Calibri"/>
              </a:rPr>
              <a:t> </a:t>
            </a:r>
            <a:r>
              <a:rPr sz="1800" dirty="0">
                <a:solidFill>
                  <a:srgbClr val="1E1E1E"/>
                </a:solidFill>
                <a:latin typeface="Calibri"/>
                <a:cs typeface="Calibri"/>
              </a:rPr>
              <a:t>less</a:t>
            </a:r>
            <a:r>
              <a:rPr sz="1800" spc="-15" dirty="0">
                <a:solidFill>
                  <a:srgbClr val="1E1E1E"/>
                </a:solidFill>
                <a:latin typeface="Calibri"/>
                <a:cs typeface="Calibri"/>
              </a:rPr>
              <a:t> </a:t>
            </a:r>
            <a:r>
              <a:rPr sz="1800" dirty="0">
                <a:solidFill>
                  <a:srgbClr val="1E1E1E"/>
                </a:solidFill>
                <a:latin typeface="Calibri"/>
                <a:cs typeface="Calibri"/>
              </a:rPr>
              <a:t>than</a:t>
            </a:r>
            <a:r>
              <a:rPr sz="1800" spc="-15" dirty="0">
                <a:solidFill>
                  <a:srgbClr val="1E1E1E"/>
                </a:solidFill>
                <a:latin typeface="Calibri"/>
                <a:cs typeface="Calibri"/>
              </a:rPr>
              <a:t> </a:t>
            </a:r>
            <a:r>
              <a:rPr sz="1800" dirty="0">
                <a:solidFill>
                  <a:srgbClr val="1E1E1E"/>
                </a:solidFill>
                <a:latin typeface="Calibri"/>
                <a:cs typeface="Calibri"/>
              </a:rPr>
              <a:t>90</a:t>
            </a:r>
            <a:r>
              <a:rPr sz="1800" spc="-10" dirty="0">
                <a:solidFill>
                  <a:srgbClr val="1E1E1E"/>
                </a:solidFill>
                <a:latin typeface="Calibri"/>
                <a:cs typeface="Calibri"/>
              </a:rPr>
              <a:t> </a:t>
            </a:r>
            <a:r>
              <a:rPr sz="1800" dirty="0">
                <a:solidFill>
                  <a:srgbClr val="1E1E1E"/>
                </a:solidFill>
                <a:latin typeface="Calibri"/>
                <a:cs typeface="Calibri"/>
              </a:rPr>
              <a:t>calendar</a:t>
            </a:r>
            <a:r>
              <a:rPr sz="1800" spc="-15" dirty="0">
                <a:solidFill>
                  <a:srgbClr val="1E1E1E"/>
                </a:solidFill>
                <a:latin typeface="Calibri"/>
                <a:cs typeface="Calibri"/>
              </a:rPr>
              <a:t> </a:t>
            </a:r>
            <a:r>
              <a:rPr sz="1800" spc="-20" dirty="0">
                <a:solidFill>
                  <a:srgbClr val="1E1E1E"/>
                </a:solidFill>
                <a:latin typeface="Calibri"/>
                <a:cs typeface="Calibri"/>
              </a:rPr>
              <a:t>days</a:t>
            </a:r>
            <a:endParaRPr sz="1800">
              <a:latin typeface="Calibri"/>
              <a:cs typeface="Calibri"/>
            </a:endParaRPr>
          </a:p>
          <a:p>
            <a:pPr marL="698500">
              <a:lnSpc>
                <a:spcPts val="2110"/>
              </a:lnSpc>
            </a:pPr>
            <a:r>
              <a:rPr sz="1800" spc="-10" dirty="0">
                <a:solidFill>
                  <a:srgbClr val="1E1E1E"/>
                </a:solidFill>
                <a:latin typeface="Calibri"/>
                <a:cs typeface="Calibri"/>
              </a:rPr>
              <a:t>--</a:t>
            </a:r>
            <a:r>
              <a:rPr sz="1800" dirty="0">
                <a:solidFill>
                  <a:srgbClr val="1E1E1E"/>
                </a:solidFill>
                <a:latin typeface="Calibri"/>
                <a:cs typeface="Calibri"/>
              </a:rPr>
              <a:t>&gt;</a:t>
            </a:r>
            <a:r>
              <a:rPr sz="1800" spc="-5" dirty="0">
                <a:solidFill>
                  <a:srgbClr val="1E1E1E"/>
                </a:solidFill>
                <a:latin typeface="Calibri"/>
                <a:cs typeface="Calibri"/>
              </a:rPr>
              <a:t> </a:t>
            </a:r>
            <a:r>
              <a:rPr sz="1800" dirty="0">
                <a:solidFill>
                  <a:srgbClr val="1E1E1E"/>
                </a:solidFill>
                <a:latin typeface="Calibri"/>
                <a:cs typeface="Calibri"/>
              </a:rPr>
              <a:t>If A,</a:t>
            </a:r>
            <a:r>
              <a:rPr sz="1800" spc="-5" dirty="0">
                <a:solidFill>
                  <a:srgbClr val="1E1E1E"/>
                </a:solidFill>
                <a:latin typeface="Calibri"/>
                <a:cs typeface="Calibri"/>
              </a:rPr>
              <a:t> </a:t>
            </a:r>
            <a:r>
              <a:rPr sz="1800" dirty="0">
                <a:solidFill>
                  <a:srgbClr val="1E1E1E"/>
                </a:solidFill>
                <a:latin typeface="Calibri"/>
                <a:cs typeface="Calibri"/>
              </a:rPr>
              <a:t>B, and C are not</a:t>
            </a:r>
            <a:r>
              <a:rPr sz="1800" spc="-5" dirty="0">
                <a:solidFill>
                  <a:srgbClr val="1E1E1E"/>
                </a:solidFill>
                <a:latin typeface="Calibri"/>
                <a:cs typeface="Calibri"/>
              </a:rPr>
              <a:t> </a:t>
            </a:r>
            <a:r>
              <a:rPr sz="1800" dirty="0">
                <a:solidFill>
                  <a:srgbClr val="1E1E1E"/>
                </a:solidFill>
                <a:latin typeface="Calibri"/>
                <a:cs typeface="Calibri"/>
              </a:rPr>
              <a:t>all</a:t>
            </a:r>
            <a:r>
              <a:rPr sz="1800" spc="-5" dirty="0">
                <a:solidFill>
                  <a:srgbClr val="1E1E1E"/>
                </a:solidFill>
                <a:latin typeface="Calibri"/>
                <a:cs typeface="Calibri"/>
              </a:rPr>
              <a:t> </a:t>
            </a:r>
            <a:r>
              <a:rPr sz="1800" dirty="0">
                <a:solidFill>
                  <a:srgbClr val="1E1E1E"/>
                </a:solidFill>
                <a:latin typeface="Calibri"/>
                <a:cs typeface="Calibri"/>
              </a:rPr>
              <a:t>met, an ICQ will</a:t>
            </a:r>
            <a:r>
              <a:rPr sz="1800" spc="-5" dirty="0">
                <a:solidFill>
                  <a:srgbClr val="1E1E1E"/>
                </a:solidFill>
                <a:latin typeface="Calibri"/>
                <a:cs typeface="Calibri"/>
              </a:rPr>
              <a:t> </a:t>
            </a:r>
            <a:r>
              <a:rPr sz="1800" dirty="0">
                <a:solidFill>
                  <a:srgbClr val="1E1E1E"/>
                </a:solidFill>
                <a:latin typeface="Calibri"/>
                <a:cs typeface="Calibri"/>
              </a:rPr>
              <a:t>be</a:t>
            </a:r>
            <a:r>
              <a:rPr sz="1800" spc="5" dirty="0">
                <a:solidFill>
                  <a:srgbClr val="1E1E1E"/>
                </a:solidFill>
                <a:latin typeface="Calibri"/>
                <a:cs typeface="Calibri"/>
              </a:rPr>
              <a:t> </a:t>
            </a:r>
            <a:r>
              <a:rPr sz="1800" spc="-10" dirty="0">
                <a:solidFill>
                  <a:srgbClr val="1E1E1E"/>
                </a:solidFill>
                <a:latin typeface="Calibri"/>
                <a:cs typeface="Calibri"/>
              </a:rPr>
              <a:t>required.</a:t>
            </a:r>
            <a:endParaRPr sz="1800">
              <a:latin typeface="Calibri"/>
              <a:cs typeface="Calibri"/>
            </a:endParaRPr>
          </a:p>
          <a:p>
            <a:pPr marL="241300" marR="5080" indent="-228600">
              <a:lnSpc>
                <a:spcPct val="73300"/>
              </a:lnSpc>
              <a:spcBef>
                <a:spcPts val="910"/>
              </a:spcBef>
              <a:buFont typeface="Arial"/>
              <a:buChar char="•"/>
              <a:tabLst>
                <a:tab pos="241300" algn="l"/>
              </a:tabLst>
            </a:pPr>
            <a:r>
              <a:rPr sz="1800" dirty="0">
                <a:solidFill>
                  <a:srgbClr val="1E1E1E"/>
                </a:solidFill>
                <a:latin typeface="Calibri"/>
                <a:cs typeface="Calibri"/>
              </a:rPr>
              <a:t>No</a:t>
            </a:r>
            <a:r>
              <a:rPr sz="1800" spc="-30" dirty="0">
                <a:solidFill>
                  <a:srgbClr val="1E1E1E"/>
                </a:solidFill>
                <a:latin typeface="Calibri"/>
                <a:cs typeface="Calibri"/>
              </a:rPr>
              <a:t> </a:t>
            </a:r>
            <a:r>
              <a:rPr sz="1800" dirty="0">
                <a:solidFill>
                  <a:srgbClr val="1E1E1E"/>
                </a:solidFill>
                <a:latin typeface="Calibri"/>
                <a:cs typeface="Calibri"/>
              </a:rPr>
              <a:t>contract</a:t>
            </a:r>
            <a:r>
              <a:rPr sz="1800" spc="-20" dirty="0">
                <a:solidFill>
                  <a:srgbClr val="1E1E1E"/>
                </a:solidFill>
                <a:latin typeface="Calibri"/>
                <a:cs typeface="Calibri"/>
              </a:rPr>
              <a:t> </a:t>
            </a:r>
            <a:r>
              <a:rPr sz="1800" dirty="0">
                <a:solidFill>
                  <a:srgbClr val="1E1E1E"/>
                </a:solidFill>
                <a:latin typeface="Calibri"/>
                <a:cs typeface="Calibri"/>
              </a:rPr>
              <a:t>can</a:t>
            </a:r>
            <a:r>
              <a:rPr sz="1800" spc="-15" dirty="0">
                <a:solidFill>
                  <a:srgbClr val="1E1E1E"/>
                </a:solidFill>
                <a:latin typeface="Calibri"/>
                <a:cs typeface="Calibri"/>
              </a:rPr>
              <a:t> </a:t>
            </a:r>
            <a:r>
              <a:rPr sz="1800" dirty="0">
                <a:solidFill>
                  <a:srgbClr val="1E1E1E"/>
                </a:solidFill>
                <a:latin typeface="Calibri"/>
                <a:cs typeface="Calibri"/>
              </a:rPr>
              <a:t>be</a:t>
            </a:r>
            <a:r>
              <a:rPr sz="1800" spc="-15" dirty="0">
                <a:solidFill>
                  <a:srgbClr val="1E1E1E"/>
                </a:solidFill>
                <a:latin typeface="Calibri"/>
                <a:cs typeface="Calibri"/>
              </a:rPr>
              <a:t> </a:t>
            </a:r>
            <a:r>
              <a:rPr sz="1800" dirty="0">
                <a:solidFill>
                  <a:srgbClr val="1E1E1E"/>
                </a:solidFill>
                <a:latin typeface="Calibri"/>
                <a:cs typeface="Calibri"/>
              </a:rPr>
              <a:t>executed</a:t>
            </a:r>
            <a:r>
              <a:rPr sz="1800" spc="-15"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signed</a:t>
            </a:r>
            <a:r>
              <a:rPr sz="1800" spc="-20" dirty="0">
                <a:solidFill>
                  <a:srgbClr val="1E1E1E"/>
                </a:solidFill>
                <a:latin typeface="Calibri"/>
                <a:cs typeface="Calibri"/>
              </a:rPr>
              <a:t> </a:t>
            </a:r>
            <a:r>
              <a:rPr sz="1800" dirty="0">
                <a:solidFill>
                  <a:srgbClr val="1E1E1E"/>
                </a:solidFill>
                <a:latin typeface="Calibri"/>
                <a:cs typeface="Calibri"/>
              </a:rPr>
              <a:t>and</a:t>
            </a:r>
            <a:r>
              <a:rPr sz="1800" spc="-15" dirty="0">
                <a:solidFill>
                  <a:srgbClr val="1E1E1E"/>
                </a:solidFill>
                <a:latin typeface="Calibri"/>
                <a:cs typeface="Calibri"/>
              </a:rPr>
              <a:t> </a:t>
            </a:r>
            <a:r>
              <a:rPr sz="1800" dirty="0">
                <a:solidFill>
                  <a:srgbClr val="1E1E1E"/>
                </a:solidFill>
                <a:latin typeface="Calibri"/>
                <a:cs typeface="Calibri"/>
              </a:rPr>
              <a:t>no</a:t>
            </a:r>
            <a:r>
              <a:rPr sz="1800" spc="-15" dirty="0">
                <a:solidFill>
                  <a:srgbClr val="1E1E1E"/>
                </a:solidFill>
                <a:latin typeface="Calibri"/>
                <a:cs typeface="Calibri"/>
              </a:rPr>
              <a:t> </a:t>
            </a:r>
            <a:r>
              <a:rPr sz="1800" dirty="0">
                <a:solidFill>
                  <a:srgbClr val="1E1E1E"/>
                </a:solidFill>
                <a:latin typeface="Calibri"/>
                <a:cs typeface="Calibri"/>
              </a:rPr>
              <a:t>work</a:t>
            </a:r>
            <a:r>
              <a:rPr sz="1800" spc="-25" dirty="0">
                <a:solidFill>
                  <a:srgbClr val="1E1E1E"/>
                </a:solidFill>
                <a:latin typeface="Calibri"/>
                <a:cs typeface="Calibri"/>
              </a:rPr>
              <a:t> </a:t>
            </a:r>
            <a:r>
              <a:rPr sz="1800" dirty="0">
                <a:solidFill>
                  <a:srgbClr val="1E1E1E"/>
                </a:solidFill>
                <a:latin typeface="Calibri"/>
                <a:cs typeface="Calibri"/>
              </a:rPr>
              <a:t>is</a:t>
            </a:r>
            <a:r>
              <a:rPr sz="1800" spc="-20" dirty="0">
                <a:solidFill>
                  <a:srgbClr val="1E1E1E"/>
                </a:solidFill>
                <a:latin typeface="Calibri"/>
                <a:cs typeface="Calibri"/>
              </a:rPr>
              <a:t> </a:t>
            </a:r>
            <a:r>
              <a:rPr sz="1800" dirty="0">
                <a:solidFill>
                  <a:srgbClr val="1E1E1E"/>
                </a:solidFill>
                <a:latin typeface="Calibri"/>
                <a:cs typeface="Calibri"/>
              </a:rPr>
              <a:t>allowed</a:t>
            </a:r>
            <a:r>
              <a:rPr sz="1800" spc="-15" dirty="0">
                <a:solidFill>
                  <a:srgbClr val="1E1E1E"/>
                </a:solidFill>
                <a:latin typeface="Calibri"/>
                <a:cs typeface="Calibri"/>
              </a:rPr>
              <a:t> </a:t>
            </a:r>
            <a:r>
              <a:rPr sz="1800" dirty="0">
                <a:solidFill>
                  <a:srgbClr val="1E1E1E"/>
                </a:solidFill>
                <a:latin typeface="Calibri"/>
                <a:cs typeface="Calibri"/>
              </a:rPr>
              <a:t>to</a:t>
            </a:r>
            <a:r>
              <a:rPr sz="1800" spc="-15" dirty="0">
                <a:solidFill>
                  <a:srgbClr val="1E1E1E"/>
                </a:solidFill>
                <a:latin typeface="Calibri"/>
                <a:cs typeface="Calibri"/>
              </a:rPr>
              <a:t> </a:t>
            </a:r>
            <a:r>
              <a:rPr sz="1800" dirty="0">
                <a:solidFill>
                  <a:srgbClr val="1E1E1E"/>
                </a:solidFill>
                <a:latin typeface="Calibri"/>
                <a:cs typeface="Calibri"/>
              </a:rPr>
              <a:t>commence</a:t>
            </a:r>
            <a:r>
              <a:rPr sz="1800" spc="-20" dirty="0">
                <a:solidFill>
                  <a:srgbClr val="1E1E1E"/>
                </a:solidFill>
                <a:latin typeface="Calibri"/>
                <a:cs typeface="Calibri"/>
              </a:rPr>
              <a:t> </a:t>
            </a:r>
            <a:r>
              <a:rPr sz="1800" dirty="0">
                <a:solidFill>
                  <a:srgbClr val="1E1E1E"/>
                </a:solidFill>
                <a:latin typeface="Calibri"/>
                <a:cs typeface="Calibri"/>
              </a:rPr>
              <a:t>until</a:t>
            </a:r>
            <a:r>
              <a:rPr sz="1800" spc="-20" dirty="0">
                <a:solidFill>
                  <a:srgbClr val="1E1E1E"/>
                </a:solidFill>
                <a:latin typeface="Calibri"/>
                <a:cs typeface="Calibri"/>
              </a:rPr>
              <a:t> </a:t>
            </a:r>
            <a:r>
              <a:rPr sz="1800" dirty="0">
                <a:solidFill>
                  <a:srgbClr val="1E1E1E"/>
                </a:solidFill>
                <a:latin typeface="Calibri"/>
                <a:cs typeface="Calibri"/>
              </a:rPr>
              <a:t>the</a:t>
            </a:r>
            <a:r>
              <a:rPr sz="1800" spc="-15" dirty="0">
                <a:solidFill>
                  <a:srgbClr val="1E1E1E"/>
                </a:solidFill>
                <a:latin typeface="Calibri"/>
                <a:cs typeface="Calibri"/>
              </a:rPr>
              <a:t> </a:t>
            </a:r>
            <a:r>
              <a:rPr sz="1800" dirty="0">
                <a:solidFill>
                  <a:srgbClr val="1E1E1E"/>
                </a:solidFill>
                <a:latin typeface="Calibri"/>
                <a:cs typeface="Calibri"/>
              </a:rPr>
              <a:t>ICQ</a:t>
            </a:r>
            <a:r>
              <a:rPr sz="1800" spc="-15" dirty="0">
                <a:solidFill>
                  <a:srgbClr val="1E1E1E"/>
                </a:solidFill>
                <a:latin typeface="Calibri"/>
                <a:cs typeface="Calibri"/>
              </a:rPr>
              <a:t> </a:t>
            </a:r>
            <a:r>
              <a:rPr sz="1800" dirty="0">
                <a:solidFill>
                  <a:srgbClr val="1E1E1E"/>
                </a:solidFill>
                <a:latin typeface="Calibri"/>
                <a:cs typeface="Calibri"/>
              </a:rPr>
              <a:t>or</a:t>
            </a:r>
            <a:r>
              <a:rPr sz="1800" spc="-20" dirty="0">
                <a:solidFill>
                  <a:srgbClr val="1E1E1E"/>
                </a:solidFill>
                <a:latin typeface="Calibri"/>
                <a:cs typeface="Calibri"/>
              </a:rPr>
              <a:t> </a:t>
            </a:r>
            <a:r>
              <a:rPr sz="1800" dirty="0">
                <a:solidFill>
                  <a:srgbClr val="1E1E1E"/>
                </a:solidFill>
                <a:latin typeface="Calibri"/>
                <a:cs typeface="Calibri"/>
              </a:rPr>
              <a:t>AF</a:t>
            </a:r>
            <a:r>
              <a:rPr sz="1800" spc="-20" dirty="0">
                <a:solidFill>
                  <a:srgbClr val="1E1E1E"/>
                </a:solidFill>
                <a:latin typeface="Calibri"/>
                <a:cs typeface="Calibri"/>
              </a:rPr>
              <a:t> </a:t>
            </a:r>
            <a:r>
              <a:rPr sz="1800" dirty="0">
                <a:solidFill>
                  <a:srgbClr val="1E1E1E"/>
                </a:solidFill>
                <a:latin typeface="Calibri"/>
                <a:cs typeface="Calibri"/>
              </a:rPr>
              <a:t>have</a:t>
            </a:r>
            <a:r>
              <a:rPr sz="1800" spc="-15" dirty="0">
                <a:solidFill>
                  <a:srgbClr val="1E1E1E"/>
                </a:solidFill>
                <a:latin typeface="Calibri"/>
                <a:cs typeface="Calibri"/>
              </a:rPr>
              <a:t> </a:t>
            </a:r>
            <a:r>
              <a:rPr sz="1800" dirty="0">
                <a:solidFill>
                  <a:srgbClr val="1E1E1E"/>
                </a:solidFill>
                <a:latin typeface="Calibri"/>
                <a:cs typeface="Calibri"/>
              </a:rPr>
              <a:t>been</a:t>
            </a:r>
            <a:r>
              <a:rPr sz="1800" spc="-15" dirty="0">
                <a:solidFill>
                  <a:srgbClr val="1E1E1E"/>
                </a:solidFill>
                <a:latin typeface="Calibri"/>
                <a:cs typeface="Calibri"/>
              </a:rPr>
              <a:t> </a:t>
            </a:r>
            <a:r>
              <a:rPr sz="1800" spc="-10" dirty="0">
                <a:solidFill>
                  <a:srgbClr val="1E1E1E"/>
                </a:solidFill>
                <a:latin typeface="Calibri"/>
                <a:cs typeface="Calibri"/>
              </a:rPr>
              <a:t>approved </a:t>
            </a:r>
            <a:r>
              <a:rPr sz="1800" dirty="0">
                <a:solidFill>
                  <a:srgbClr val="1E1E1E"/>
                </a:solidFill>
                <a:latin typeface="Calibri"/>
                <a:cs typeface="Calibri"/>
              </a:rPr>
              <a:t>by</a:t>
            </a:r>
            <a:r>
              <a:rPr sz="1800" spc="-5" dirty="0">
                <a:solidFill>
                  <a:srgbClr val="1E1E1E"/>
                </a:solidFill>
                <a:latin typeface="Calibri"/>
                <a:cs typeface="Calibri"/>
              </a:rPr>
              <a:t> </a:t>
            </a:r>
            <a:r>
              <a:rPr sz="1800" spc="-25" dirty="0">
                <a:solidFill>
                  <a:srgbClr val="1E1E1E"/>
                </a:solidFill>
                <a:latin typeface="Calibri"/>
                <a:cs typeface="Calibri"/>
              </a:rPr>
              <a:t>HR</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6" name="object 6"/>
          <p:cNvSpPr txBox="1"/>
          <p:nvPr/>
        </p:nvSpPr>
        <p:spPr>
          <a:xfrm>
            <a:off x="354510" y="4854955"/>
            <a:ext cx="10762615" cy="299720"/>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800" dirty="0">
                <a:solidFill>
                  <a:srgbClr val="1E1E1E"/>
                </a:solidFill>
                <a:latin typeface="Calibri"/>
                <a:cs typeface="Calibri"/>
              </a:rPr>
              <a:t>No</a:t>
            </a:r>
            <a:r>
              <a:rPr sz="1800" spc="-20" dirty="0">
                <a:solidFill>
                  <a:srgbClr val="1E1E1E"/>
                </a:solidFill>
                <a:latin typeface="Calibri"/>
                <a:cs typeface="Calibri"/>
              </a:rPr>
              <a:t> </a:t>
            </a:r>
            <a:r>
              <a:rPr sz="1800" dirty="0">
                <a:solidFill>
                  <a:srgbClr val="1E1E1E"/>
                </a:solidFill>
                <a:latin typeface="Calibri"/>
                <a:cs typeface="Calibri"/>
              </a:rPr>
              <a:t>work</a:t>
            </a:r>
            <a:r>
              <a:rPr sz="1800" spc="-15" dirty="0">
                <a:solidFill>
                  <a:srgbClr val="1E1E1E"/>
                </a:solidFill>
                <a:latin typeface="Calibri"/>
                <a:cs typeface="Calibri"/>
              </a:rPr>
              <a:t> </a:t>
            </a:r>
            <a:r>
              <a:rPr sz="1800" dirty="0">
                <a:solidFill>
                  <a:srgbClr val="1E1E1E"/>
                </a:solidFill>
                <a:latin typeface="Calibri"/>
                <a:cs typeface="Calibri"/>
              </a:rPr>
              <a:t>can</a:t>
            </a:r>
            <a:r>
              <a:rPr sz="1800" spc="-10" dirty="0">
                <a:solidFill>
                  <a:srgbClr val="1E1E1E"/>
                </a:solidFill>
                <a:latin typeface="Calibri"/>
                <a:cs typeface="Calibri"/>
              </a:rPr>
              <a:t> </a:t>
            </a:r>
            <a:r>
              <a:rPr sz="1800" dirty="0">
                <a:solidFill>
                  <a:srgbClr val="1E1E1E"/>
                </a:solidFill>
                <a:latin typeface="Calibri"/>
                <a:cs typeface="Calibri"/>
              </a:rPr>
              <a:t>be</a:t>
            </a:r>
            <a:r>
              <a:rPr sz="1800" spc="-5" dirty="0">
                <a:solidFill>
                  <a:srgbClr val="1E1E1E"/>
                </a:solidFill>
                <a:latin typeface="Calibri"/>
                <a:cs typeface="Calibri"/>
              </a:rPr>
              <a:t> </a:t>
            </a:r>
            <a:r>
              <a:rPr sz="1800" dirty="0">
                <a:solidFill>
                  <a:srgbClr val="1E1E1E"/>
                </a:solidFill>
                <a:latin typeface="Calibri"/>
                <a:cs typeface="Calibri"/>
              </a:rPr>
              <a:t>paid</a:t>
            </a:r>
            <a:r>
              <a:rPr sz="1800" spc="-10" dirty="0">
                <a:solidFill>
                  <a:srgbClr val="1E1E1E"/>
                </a:solidFill>
                <a:latin typeface="Calibri"/>
                <a:cs typeface="Calibri"/>
              </a:rPr>
              <a:t> </a:t>
            </a:r>
            <a:r>
              <a:rPr sz="1800" dirty="0">
                <a:solidFill>
                  <a:srgbClr val="1E1E1E"/>
                </a:solidFill>
                <a:latin typeface="Calibri"/>
                <a:cs typeface="Calibri"/>
              </a:rPr>
              <a:t>for</a:t>
            </a:r>
            <a:r>
              <a:rPr sz="1800" spc="-10" dirty="0">
                <a:solidFill>
                  <a:srgbClr val="1E1E1E"/>
                </a:solidFill>
                <a:latin typeface="Calibri"/>
                <a:cs typeface="Calibri"/>
              </a:rPr>
              <a:t> </a:t>
            </a:r>
            <a:r>
              <a:rPr sz="1800" dirty="0">
                <a:solidFill>
                  <a:srgbClr val="1E1E1E"/>
                </a:solidFill>
                <a:latin typeface="Calibri"/>
                <a:cs typeface="Calibri"/>
              </a:rPr>
              <a:t>unless</a:t>
            </a:r>
            <a:r>
              <a:rPr sz="1800" spc="-15" dirty="0">
                <a:solidFill>
                  <a:srgbClr val="1E1E1E"/>
                </a:solidFill>
                <a:latin typeface="Calibri"/>
                <a:cs typeface="Calibri"/>
              </a:rPr>
              <a:t> </a:t>
            </a:r>
            <a:r>
              <a:rPr sz="1800" dirty="0">
                <a:solidFill>
                  <a:srgbClr val="1E1E1E"/>
                </a:solidFill>
                <a:latin typeface="Calibri"/>
                <a:cs typeface="Calibri"/>
              </a:rPr>
              <a:t>an</a:t>
            </a:r>
            <a:r>
              <a:rPr sz="1800" spc="-5" dirty="0">
                <a:solidFill>
                  <a:srgbClr val="1E1E1E"/>
                </a:solidFill>
                <a:latin typeface="Calibri"/>
                <a:cs typeface="Calibri"/>
              </a:rPr>
              <a:t> </a:t>
            </a:r>
            <a:r>
              <a:rPr sz="1800" dirty="0">
                <a:solidFill>
                  <a:srgbClr val="1E1E1E"/>
                </a:solidFill>
                <a:latin typeface="Calibri"/>
                <a:cs typeface="Calibri"/>
              </a:rPr>
              <a:t>ICQ</a:t>
            </a:r>
            <a:r>
              <a:rPr sz="1800" spc="-10" dirty="0">
                <a:solidFill>
                  <a:srgbClr val="1E1E1E"/>
                </a:solidFill>
                <a:latin typeface="Calibri"/>
                <a:cs typeface="Calibri"/>
              </a:rPr>
              <a:t> </a:t>
            </a:r>
            <a:r>
              <a:rPr sz="1800" dirty="0">
                <a:solidFill>
                  <a:srgbClr val="1E1E1E"/>
                </a:solidFill>
                <a:latin typeface="Calibri"/>
                <a:cs typeface="Calibri"/>
              </a:rPr>
              <a:t>or</a:t>
            </a:r>
            <a:r>
              <a:rPr sz="1800" spc="-10" dirty="0">
                <a:solidFill>
                  <a:srgbClr val="1E1E1E"/>
                </a:solidFill>
                <a:latin typeface="Calibri"/>
                <a:cs typeface="Calibri"/>
              </a:rPr>
              <a:t> </a:t>
            </a:r>
            <a:r>
              <a:rPr sz="1800" dirty="0">
                <a:solidFill>
                  <a:srgbClr val="1E1E1E"/>
                </a:solidFill>
                <a:latin typeface="Calibri"/>
                <a:cs typeface="Calibri"/>
              </a:rPr>
              <a:t>AF</a:t>
            </a:r>
            <a:r>
              <a:rPr sz="1800" spc="-15"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dirty="0">
                <a:solidFill>
                  <a:srgbClr val="1E1E1E"/>
                </a:solidFill>
                <a:latin typeface="Calibri"/>
                <a:cs typeface="Calibri"/>
              </a:rPr>
              <a:t>a</a:t>
            </a:r>
            <a:r>
              <a:rPr sz="1800" spc="-15" dirty="0">
                <a:solidFill>
                  <a:srgbClr val="1E1E1E"/>
                </a:solidFill>
                <a:latin typeface="Calibri"/>
                <a:cs typeface="Calibri"/>
              </a:rPr>
              <a:t> </a:t>
            </a:r>
            <a:r>
              <a:rPr sz="1800" dirty="0">
                <a:solidFill>
                  <a:srgbClr val="1E1E1E"/>
                </a:solidFill>
                <a:latin typeface="Calibri"/>
                <a:cs typeface="Calibri"/>
              </a:rPr>
              <a:t>signed</a:t>
            </a:r>
            <a:r>
              <a:rPr sz="1800" spc="-5" dirty="0">
                <a:solidFill>
                  <a:srgbClr val="1E1E1E"/>
                </a:solidFill>
                <a:latin typeface="Calibri"/>
                <a:cs typeface="Calibri"/>
              </a:rPr>
              <a:t> </a:t>
            </a:r>
            <a:r>
              <a:rPr sz="1800" dirty="0">
                <a:solidFill>
                  <a:srgbClr val="1E1E1E"/>
                </a:solidFill>
                <a:latin typeface="Calibri"/>
                <a:cs typeface="Calibri"/>
              </a:rPr>
              <a:t>contract</a:t>
            </a:r>
            <a:r>
              <a:rPr sz="1800" spc="-15" dirty="0">
                <a:solidFill>
                  <a:srgbClr val="1E1E1E"/>
                </a:solidFill>
                <a:latin typeface="Calibri"/>
                <a:cs typeface="Calibri"/>
              </a:rPr>
              <a:t> </a:t>
            </a:r>
            <a:r>
              <a:rPr sz="1800" dirty="0">
                <a:solidFill>
                  <a:srgbClr val="1E1E1E"/>
                </a:solidFill>
                <a:latin typeface="Calibri"/>
                <a:cs typeface="Calibri"/>
              </a:rPr>
              <a:t>have</a:t>
            </a:r>
            <a:r>
              <a:rPr sz="1800" spc="-5" dirty="0">
                <a:solidFill>
                  <a:srgbClr val="1E1E1E"/>
                </a:solidFill>
                <a:latin typeface="Calibri"/>
                <a:cs typeface="Calibri"/>
              </a:rPr>
              <a:t> </a:t>
            </a:r>
            <a:r>
              <a:rPr sz="1800" dirty="0">
                <a:solidFill>
                  <a:srgbClr val="1E1E1E"/>
                </a:solidFill>
                <a:latin typeface="Calibri"/>
                <a:cs typeface="Calibri"/>
              </a:rPr>
              <a:t>been</a:t>
            </a:r>
            <a:r>
              <a:rPr sz="1800" spc="-10" dirty="0">
                <a:solidFill>
                  <a:srgbClr val="1E1E1E"/>
                </a:solidFill>
                <a:latin typeface="Calibri"/>
                <a:cs typeface="Calibri"/>
              </a:rPr>
              <a:t> </a:t>
            </a:r>
            <a:r>
              <a:rPr sz="1800" dirty="0">
                <a:solidFill>
                  <a:srgbClr val="1E1E1E"/>
                </a:solidFill>
                <a:latin typeface="Calibri"/>
                <a:cs typeface="Calibri"/>
              </a:rPr>
              <a:t>placed</a:t>
            </a:r>
            <a:r>
              <a:rPr sz="1800" spc="-5" dirty="0">
                <a:solidFill>
                  <a:srgbClr val="1E1E1E"/>
                </a:solidFill>
                <a:latin typeface="Calibri"/>
                <a:cs typeface="Calibri"/>
              </a:rPr>
              <a:t> </a:t>
            </a:r>
            <a:r>
              <a:rPr sz="1800" dirty="0">
                <a:solidFill>
                  <a:srgbClr val="1E1E1E"/>
                </a:solidFill>
                <a:latin typeface="Calibri"/>
                <a:cs typeface="Calibri"/>
              </a:rPr>
              <a:t>on</a:t>
            </a:r>
            <a:r>
              <a:rPr sz="1800" spc="-10" dirty="0">
                <a:solidFill>
                  <a:srgbClr val="1E1E1E"/>
                </a:solidFill>
                <a:latin typeface="Calibri"/>
                <a:cs typeface="Calibri"/>
              </a:rPr>
              <a:t> </a:t>
            </a:r>
            <a:r>
              <a:rPr sz="1800" dirty="0">
                <a:solidFill>
                  <a:srgbClr val="1E1E1E"/>
                </a:solidFill>
                <a:latin typeface="Calibri"/>
                <a:cs typeface="Calibri"/>
              </a:rPr>
              <a:t>file</a:t>
            </a:r>
            <a:r>
              <a:rPr sz="1800" spc="-5" dirty="0">
                <a:solidFill>
                  <a:srgbClr val="1E1E1E"/>
                </a:solidFill>
                <a:latin typeface="Calibri"/>
                <a:cs typeface="Calibri"/>
              </a:rPr>
              <a:t> </a:t>
            </a:r>
            <a:r>
              <a:rPr sz="1800" dirty="0">
                <a:solidFill>
                  <a:srgbClr val="1E1E1E"/>
                </a:solidFill>
                <a:latin typeface="Calibri"/>
                <a:cs typeface="Calibri"/>
              </a:rPr>
              <a:t>in</a:t>
            </a:r>
            <a:r>
              <a:rPr sz="1800" spc="-10" dirty="0">
                <a:solidFill>
                  <a:srgbClr val="1E1E1E"/>
                </a:solidFill>
                <a:latin typeface="Calibri"/>
                <a:cs typeface="Calibri"/>
              </a:rPr>
              <a:t> </a:t>
            </a:r>
            <a:r>
              <a:rPr sz="1800" dirty="0">
                <a:solidFill>
                  <a:srgbClr val="1E1E1E"/>
                </a:solidFill>
                <a:latin typeface="Calibri"/>
                <a:cs typeface="Calibri"/>
              </a:rPr>
              <a:t>the</a:t>
            </a:r>
            <a:r>
              <a:rPr sz="1800" spc="-5" dirty="0">
                <a:solidFill>
                  <a:srgbClr val="1E1E1E"/>
                </a:solidFill>
                <a:latin typeface="Calibri"/>
                <a:cs typeface="Calibri"/>
              </a:rPr>
              <a:t> </a:t>
            </a:r>
            <a:r>
              <a:rPr sz="1800" dirty="0">
                <a:solidFill>
                  <a:srgbClr val="1E1E1E"/>
                </a:solidFill>
                <a:latin typeface="Calibri"/>
                <a:cs typeface="Calibri"/>
              </a:rPr>
              <a:t>HR</a:t>
            </a:r>
            <a:r>
              <a:rPr sz="1800" spc="-15" dirty="0">
                <a:solidFill>
                  <a:srgbClr val="1E1E1E"/>
                </a:solidFill>
                <a:latin typeface="Calibri"/>
                <a:cs typeface="Calibri"/>
              </a:rPr>
              <a:t> </a:t>
            </a:r>
            <a:r>
              <a:rPr sz="1800" dirty="0">
                <a:solidFill>
                  <a:srgbClr val="1E1E1E"/>
                </a:solidFill>
                <a:latin typeface="Calibri"/>
                <a:cs typeface="Calibri"/>
              </a:rPr>
              <a:t>and</a:t>
            </a:r>
            <a:r>
              <a:rPr sz="1800" spc="-5" dirty="0">
                <a:solidFill>
                  <a:srgbClr val="1E1E1E"/>
                </a:solidFill>
                <a:latin typeface="Calibri"/>
                <a:cs typeface="Calibri"/>
              </a:rPr>
              <a:t> </a:t>
            </a:r>
            <a:r>
              <a:rPr sz="1800" spc="-10" dirty="0">
                <a:solidFill>
                  <a:srgbClr val="1E1E1E"/>
                </a:solidFill>
                <a:latin typeface="Calibri"/>
                <a:cs typeface="Calibri"/>
              </a:rPr>
              <a:t>Finance</a:t>
            </a:r>
            <a:endParaRPr sz="1800">
              <a:latin typeface="Calibri"/>
              <a:cs typeface="Calibri"/>
            </a:endParaRPr>
          </a:p>
        </p:txBody>
      </p:sp>
      <p:sp>
        <p:nvSpPr>
          <p:cNvPr id="7" name="object 7"/>
          <p:cNvSpPr txBox="1"/>
          <p:nvPr/>
        </p:nvSpPr>
        <p:spPr>
          <a:xfrm>
            <a:off x="583110" y="5043932"/>
            <a:ext cx="66675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1E1E1E"/>
                </a:solidFill>
                <a:latin typeface="Calibri"/>
                <a:cs typeface="Calibri"/>
              </a:rPr>
              <a:t>Offices</a:t>
            </a:r>
            <a:endParaRPr sz="18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122" y="269747"/>
            <a:ext cx="10481945" cy="974725"/>
          </a:xfrm>
          <a:prstGeom prst="rect">
            <a:avLst/>
          </a:prstGeom>
        </p:spPr>
        <p:txBody>
          <a:bodyPr vert="horz" wrap="square" lIns="0" tIns="12700" rIns="0" bIns="0" rtlCol="0">
            <a:spAutoFit/>
          </a:bodyPr>
          <a:lstStyle/>
          <a:p>
            <a:pPr algn="ctr">
              <a:lnSpc>
                <a:spcPct val="100000"/>
              </a:lnSpc>
              <a:spcBef>
                <a:spcPts val="100"/>
              </a:spcBef>
            </a:pPr>
            <a:r>
              <a:rPr dirty="0"/>
              <a:t>Human</a:t>
            </a:r>
            <a:r>
              <a:rPr spc="-35" dirty="0"/>
              <a:t> </a:t>
            </a:r>
            <a:r>
              <a:rPr dirty="0"/>
              <a:t>Subject</a:t>
            </a:r>
            <a:r>
              <a:rPr spc="-10" dirty="0"/>
              <a:t> Payments</a:t>
            </a:r>
          </a:p>
          <a:p>
            <a:pPr algn="ctr">
              <a:lnSpc>
                <a:spcPct val="100000"/>
              </a:lnSpc>
              <a:spcBef>
                <a:spcPts val="30"/>
              </a:spcBef>
            </a:pPr>
            <a:r>
              <a:rPr sz="1800" b="0" spc="-10" dirty="0">
                <a:latin typeface="Cambria"/>
                <a:cs typeface="Cambria"/>
              </a:rPr>
              <a:t>(Always</a:t>
            </a:r>
            <a:r>
              <a:rPr sz="1800" b="0" spc="-25" dirty="0">
                <a:latin typeface="Cambria"/>
                <a:cs typeface="Cambria"/>
              </a:rPr>
              <a:t> </a:t>
            </a:r>
            <a:r>
              <a:rPr sz="1800" b="0" dirty="0">
                <a:latin typeface="Cambria"/>
                <a:cs typeface="Cambria"/>
              </a:rPr>
              <a:t>talk</a:t>
            </a:r>
            <a:r>
              <a:rPr sz="1800" b="0" spc="-15" dirty="0">
                <a:latin typeface="Cambria"/>
                <a:cs typeface="Cambria"/>
              </a:rPr>
              <a:t> </a:t>
            </a:r>
            <a:r>
              <a:rPr sz="1800" b="0" dirty="0">
                <a:latin typeface="Cambria"/>
                <a:cs typeface="Cambria"/>
              </a:rPr>
              <a:t>to</a:t>
            </a:r>
            <a:r>
              <a:rPr sz="1800" b="0" spc="-25" dirty="0">
                <a:latin typeface="Cambria"/>
                <a:cs typeface="Cambria"/>
              </a:rPr>
              <a:t> </a:t>
            </a:r>
            <a:r>
              <a:rPr sz="1800" b="0" dirty="0">
                <a:latin typeface="Cambria"/>
                <a:cs typeface="Cambria"/>
              </a:rPr>
              <a:t>the</a:t>
            </a:r>
            <a:r>
              <a:rPr sz="1800" b="0" spc="-25" dirty="0">
                <a:latin typeface="Cambria"/>
                <a:cs typeface="Cambria"/>
              </a:rPr>
              <a:t> </a:t>
            </a:r>
            <a:r>
              <a:rPr sz="1800" b="0" dirty="0">
                <a:latin typeface="Cambria"/>
                <a:cs typeface="Cambria"/>
              </a:rPr>
              <a:t>Finance</a:t>
            </a:r>
            <a:r>
              <a:rPr sz="1800" b="0" spc="-25" dirty="0">
                <a:latin typeface="Cambria"/>
                <a:cs typeface="Cambria"/>
              </a:rPr>
              <a:t> </a:t>
            </a:r>
            <a:r>
              <a:rPr sz="1800" b="0" dirty="0">
                <a:latin typeface="Cambria"/>
                <a:cs typeface="Cambria"/>
              </a:rPr>
              <a:t>Office</a:t>
            </a:r>
            <a:r>
              <a:rPr sz="1800" b="0" spc="-25" dirty="0">
                <a:latin typeface="Cambria"/>
                <a:cs typeface="Cambria"/>
              </a:rPr>
              <a:t> </a:t>
            </a:r>
            <a:r>
              <a:rPr sz="1800" b="0" dirty="0">
                <a:latin typeface="Cambria"/>
                <a:cs typeface="Cambria"/>
              </a:rPr>
              <a:t>before</a:t>
            </a:r>
            <a:r>
              <a:rPr sz="1800" b="0" spc="-25" dirty="0">
                <a:latin typeface="Cambria"/>
                <a:cs typeface="Cambria"/>
              </a:rPr>
              <a:t> </a:t>
            </a:r>
            <a:r>
              <a:rPr sz="1800" b="0" spc="-10" dirty="0">
                <a:latin typeface="Cambria"/>
                <a:cs typeface="Cambria"/>
              </a:rPr>
              <a:t>study/research</a:t>
            </a:r>
            <a:r>
              <a:rPr sz="1800" b="0" spc="-25" dirty="0">
                <a:latin typeface="Cambria"/>
                <a:cs typeface="Cambria"/>
              </a:rPr>
              <a:t> </a:t>
            </a:r>
            <a:r>
              <a:rPr sz="1800" b="0" dirty="0">
                <a:latin typeface="Cambria"/>
                <a:cs typeface="Cambria"/>
              </a:rPr>
              <a:t>begins</a:t>
            </a:r>
            <a:r>
              <a:rPr sz="1800" b="0" spc="-15" dirty="0">
                <a:latin typeface="Cambria"/>
                <a:cs typeface="Cambria"/>
              </a:rPr>
              <a:t> </a:t>
            </a:r>
            <a:r>
              <a:rPr sz="1800" b="0" dirty="0">
                <a:latin typeface="Cambria"/>
                <a:cs typeface="Cambria"/>
              </a:rPr>
              <a:t>to</a:t>
            </a:r>
            <a:r>
              <a:rPr sz="1800" b="0" spc="-25" dirty="0">
                <a:latin typeface="Cambria"/>
                <a:cs typeface="Cambria"/>
              </a:rPr>
              <a:t> </a:t>
            </a:r>
            <a:r>
              <a:rPr sz="1800" b="0" dirty="0">
                <a:latin typeface="Cambria"/>
                <a:cs typeface="Cambria"/>
              </a:rPr>
              <a:t>ensure</a:t>
            </a:r>
            <a:r>
              <a:rPr sz="1800" b="0" spc="-25" dirty="0">
                <a:latin typeface="Cambria"/>
                <a:cs typeface="Cambria"/>
              </a:rPr>
              <a:t> </a:t>
            </a:r>
            <a:r>
              <a:rPr sz="1800" b="0" dirty="0">
                <a:latin typeface="Cambria"/>
                <a:cs typeface="Cambria"/>
              </a:rPr>
              <a:t>these</a:t>
            </a:r>
            <a:r>
              <a:rPr sz="1800" b="0" spc="-25" dirty="0">
                <a:latin typeface="Cambria"/>
                <a:cs typeface="Cambria"/>
              </a:rPr>
              <a:t> </a:t>
            </a:r>
            <a:r>
              <a:rPr sz="1800" b="0" dirty="0">
                <a:latin typeface="Cambria"/>
                <a:cs typeface="Cambria"/>
              </a:rPr>
              <a:t>complex</a:t>
            </a:r>
            <a:r>
              <a:rPr sz="1800" b="0" spc="-15" dirty="0">
                <a:latin typeface="Cambria"/>
                <a:cs typeface="Cambria"/>
              </a:rPr>
              <a:t> </a:t>
            </a:r>
            <a:r>
              <a:rPr sz="1800" b="0" dirty="0">
                <a:latin typeface="Cambria"/>
                <a:cs typeface="Cambria"/>
              </a:rPr>
              <a:t>rules</a:t>
            </a:r>
            <a:r>
              <a:rPr sz="1800" b="0" spc="-15" dirty="0">
                <a:latin typeface="Cambria"/>
                <a:cs typeface="Cambria"/>
              </a:rPr>
              <a:t> </a:t>
            </a:r>
            <a:r>
              <a:rPr sz="1800" b="0" dirty="0">
                <a:latin typeface="Cambria"/>
                <a:cs typeface="Cambria"/>
              </a:rPr>
              <a:t>are</a:t>
            </a:r>
            <a:r>
              <a:rPr sz="1800" b="0" spc="-20" dirty="0">
                <a:latin typeface="Cambria"/>
                <a:cs typeface="Cambria"/>
              </a:rPr>
              <a:t> </a:t>
            </a:r>
            <a:r>
              <a:rPr sz="1800" b="0" spc="-10" dirty="0">
                <a:latin typeface="Cambria"/>
                <a:cs typeface="Cambria"/>
              </a:rPr>
              <a:t>followed)</a:t>
            </a:r>
            <a:endParaRPr sz="1800">
              <a:latin typeface="Cambria"/>
              <a:cs typeface="Cambria"/>
            </a:endParaRP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416811"/>
            <a:ext cx="10979785" cy="4006215"/>
          </a:xfrm>
          <a:prstGeom prst="rect">
            <a:avLst/>
          </a:prstGeom>
        </p:spPr>
        <p:txBody>
          <a:bodyPr vert="horz" wrap="square" lIns="0" tIns="67310" rIns="0" bIns="0" rtlCol="0">
            <a:spAutoFit/>
          </a:bodyPr>
          <a:lstStyle/>
          <a:p>
            <a:pPr marL="298450" marR="48260" indent="-285750">
              <a:lnSpc>
                <a:spcPct val="80000"/>
              </a:lnSpc>
              <a:spcBef>
                <a:spcPts val="530"/>
              </a:spcBef>
              <a:buFont typeface="Arial"/>
              <a:buChar char="•"/>
              <a:tabLst>
                <a:tab pos="298450" algn="l"/>
              </a:tabLst>
            </a:pPr>
            <a:r>
              <a:rPr sz="1800" dirty="0">
                <a:latin typeface="Calibri"/>
                <a:cs typeface="Calibri"/>
              </a:rPr>
              <a:t>Individuals</a:t>
            </a:r>
            <a:r>
              <a:rPr sz="1800" spc="-30" dirty="0">
                <a:latin typeface="Calibri"/>
                <a:cs typeface="Calibri"/>
              </a:rPr>
              <a:t> </a:t>
            </a:r>
            <a:r>
              <a:rPr sz="1800" dirty="0">
                <a:latin typeface="Calibri"/>
                <a:cs typeface="Calibri"/>
              </a:rPr>
              <a:t>conducting</a:t>
            </a:r>
            <a:r>
              <a:rPr sz="1800" spc="-25" dirty="0">
                <a:latin typeface="Calibri"/>
                <a:cs typeface="Calibri"/>
              </a:rPr>
              <a:t> </a:t>
            </a:r>
            <a:r>
              <a:rPr sz="1800" dirty="0">
                <a:latin typeface="Calibri"/>
                <a:cs typeface="Calibri"/>
              </a:rPr>
              <a:t>Harvard</a:t>
            </a:r>
            <a:r>
              <a:rPr sz="1800" spc="-20" dirty="0">
                <a:latin typeface="Calibri"/>
                <a:cs typeface="Calibri"/>
              </a:rPr>
              <a:t> </a:t>
            </a:r>
            <a:r>
              <a:rPr sz="1800" dirty="0">
                <a:latin typeface="Calibri"/>
                <a:cs typeface="Calibri"/>
              </a:rPr>
              <a:t>research</a:t>
            </a:r>
            <a:r>
              <a:rPr sz="1800" spc="-20" dirty="0">
                <a:latin typeface="Calibri"/>
                <a:cs typeface="Calibri"/>
              </a:rPr>
              <a:t> </a:t>
            </a:r>
            <a:r>
              <a:rPr sz="1800" dirty="0">
                <a:latin typeface="Calibri"/>
                <a:cs typeface="Calibri"/>
              </a:rPr>
              <a:t>studies</a:t>
            </a:r>
            <a:r>
              <a:rPr sz="1800" spc="-25"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compensate</a:t>
            </a:r>
            <a:r>
              <a:rPr sz="1800" spc="-25" dirty="0">
                <a:latin typeface="Calibri"/>
                <a:cs typeface="Calibri"/>
              </a:rPr>
              <a:t> </a:t>
            </a:r>
            <a:r>
              <a:rPr sz="1800" dirty="0">
                <a:latin typeface="Calibri"/>
                <a:cs typeface="Calibri"/>
              </a:rPr>
              <a:t>human</a:t>
            </a:r>
            <a:r>
              <a:rPr sz="1800" spc="-20" dirty="0">
                <a:latin typeface="Calibri"/>
                <a:cs typeface="Calibri"/>
              </a:rPr>
              <a:t> </a:t>
            </a:r>
            <a:r>
              <a:rPr sz="1800" dirty="0">
                <a:latin typeface="Calibri"/>
                <a:cs typeface="Calibri"/>
              </a:rPr>
              <a:t>subjects</a:t>
            </a:r>
            <a:r>
              <a:rPr sz="1800" spc="-25" dirty="0">
                <a:latin typeface="Calibri"/>
                <a:cs typeface="Calibri"/>
              </a:rPr>
              <a:t> </a:t>
            </a:r>
            <a:r>
              <a:rPr sz="1800" dirty="0">
                <a:latin typeface="Calibri"/>
                <a:cs typeface="Calibri"/>
              </a:rPr>
              <a:t>must</a:t>
            </a:r>
            <a:r>
              <a:rPr sz="1800" spc="-30" dirty="0">
                <a:latin typeface="Calibri"/>
                <a:cs typeface="Calibri"/>
              </a:rPr>
              <a:t> </a:t>
            </a:r>
            <a:r>
              <a:rPr sz="1800" dirty="0">
                <a:latin typeface="Calibri"/>
                <a:cs typeface="Calibri"/>
              </a:rPr>
              <a:t>collect</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document</a:t>
            </a:r>
            <a:r>
              <a:rPr sz="1800" spc="-25" dirty="0">
                <a:latin typeface="Calibri"/>
                <a:cs typeface="Calibri"/>
              </a:rPr>
              <a:t> all </a:t>
            </a:r>
            <a:r>
              <a:rPr sz="1800" dirty="0">
                <a:latin typeface="Calibri"/>
                <a:cs typeface="Calibri"/>
              </a:rPr>
              <a:t>personal</a:t>
            </a:r>
            <a:r>
              <a:rPr sz="1800" spc="-30" dirty="0">
                <a:latin typeface="Calibri"/>
                <a:cs typeface="Calibri"/>
              </a:rPr>
              <a:t> </a:t>
            </a:r>
            <a:r>
              <a:rPr sz="1800" dirty="0">
                <a:latin typeface="Calibri"/>
                <a:cs typeface="Calibri"/>
              </a:rPr>
              <a:t>information</a:t>
            </a:r>
            <a:r>
              <a:rPr sz="1800" spc="-25" dirty="0">
                <a:latin typeface="Calibri"/>
                <a:cs typeface="Calibri"/>
              </a:rPr>
              <a:t> </a:t>
            </a:r>
            <a:r>
              <a:rPr sz="1800" dirty="0">
                <a:latin typeface="Calibri"/>
                <a:cs typeface="Calibri"/>
              </a:rPr>
              <a:t>necessary</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comply</a:t>
            </a:r>
            <a:r>
              <a:rPr sz="1800" spc="-30" dirty="0">
                <a:latin typeface="Calibri"/>
                <a:cs typeface="Calibri"/>
              </a:rPr>
              <a:t> </a:t>
            </a:r>
            <a:r>
              <a:rPr sz="1800" dirty="0">
                <a:latin typeface="Calibri"/>
                <a:cs typeface="Calibri"/>
              </a:rPr>
              <a:t>with</a:t>
            </a:r>
            <a:r>
              <a:rPr sz="1800" spc="-25" dirty="0">
                <a:latin typeface="Calibri"/>
                <a:cs typeface="Calibri"/>
              </a:rPr>
              <a:t> </a:t>
            </a:r>
            <a:r>
              <a:rPr sz="1800" dirty="0">
                <a:latin typeface="Calibri"/>
                <a:cs typeface="Calibri"/>
              </a:rPr>
              <a:t>IRS</a:t>
            </a:r>
            <a:r>
              <a:rPr sz="1800" spc="-30" dirty="0">
                <a:latin typeface="Calibri"/>
                <a:cs typeface="Calibri"/>
              </a:rPr>
              <a:t> </a:t>
            </a:r>
            <a:r>
              <a:rPr sz="1800" spc="-35" dirty="0">
                <a:latin typeface="Calibri"/>
                <a:cs typeface="Calibri"/>
              </a:rPr>
              <a:t>tax-</a:t>
            </a:r>
            <a:r>
              <a:rPr sz="1800" dirty="0">
                <a:latin typeface="Calibri"/>
                <a:cs typeface="Calibri"/>
              </a:rPr>
              <a:t>reporting</a:t>
            </a:r>
            <a:r>
              <a:rPr sz="1800" spc="-25" dirty="0">
                <a:latin typeface="Calibri"/>
                <a:cs typeface="Calibri"/>
              </a:rPr>
              <a:t> </a:t>
            </a:r>
            <a:r>
              <a:rPr sz="1800" dirty="0">
                <a:latin typeface="Calibri"/>
                <a:cs typeface="Calibri"/>
              </a:rPr>
              <a:t>regulations.</a:t>
            </a:r>
            <a:r>
              <a:rPr sz="1800" spc="-30" dirty="0">
                <a:latin typeface="Calibri"/>
                <a:cs typeface="Calibri"/>
              </a:rPr>
              <a:t> </a:t>
            </a:r>
            <a:r>
              <a:rPr sz="1800" spc="-10" dirty="0">
                <a:latin typeface="Calibri"/>
                <a:cs typeface="Calibri"/>
              </a:rPr>
              <a:t>High-</a:t>
            </a:r>
            <a:r>
              <a:rPr sz="1800" dirty="0">
                <a:latin typeface="Calibri"/>
                <a:cs typeface="Calibri"/>
              </a:rPr>
              <a:t>risk</a:t>
            </a:r>
            <a:r>
              <a:rPr sz="1800" spc="-35" dirty="0">
                <a:latin typeface="Calibri"/>
                <a:cs typeface="Calibri"/>
              </a:rPr>
              <a:t> </a:t>
            </a:r>
            <a:r>
              <a:rPr sz="1800" dirty="0">
                <a:latin typeface="Calibri"/>
                <a:cs typeface="Calibri"/>
              </a:rPr>
              <a:t>confidential</a:t>
            </a:r>
            <a:r>
              <a:rPr sz="1800" spc="-20" dirty="0">
                <a:latin typeface="Calibri"/>
                <a:cs typeface="Calibri"/>
              </a:rPr>
              <a:t> </a:t>
            </a:r>
            <a:r>
              <a:rPr sz="1800" spc="-10" dirty="0">
                <a:latin typeface="Calibri"/>
                <a:cs typeface="Calibri"/>
              </a:rPr>
              <a:t>information </a:t>
            </a:r>
            <a:r>
              <a:rPr sz="1800" dirty="0">
                <a:latin typeface="Calibri"/>
                <a:cs typeface="Calibri"/>
              </a:rPr>
              <a:t>must</a:t>
            </a:r>
            <a:r>
              <a:rPr sz="1800" spc="-35" dirty="0">
                <a:latin typeface="Calibri"/>
                <a:cs typeface="Calibri"/>
              </a:rPr>
              <a:t> </a:t>
            </a:r>
            <a:r>
              <a:rPr sz="1800" dirty="0">
                <a:latin typeface="Calibri"/>
                <a:cs typeface="Calibri"/>
              </a:rPr>
              <a:t>only</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collected</a:t>
            </a:r>
            <a:r>
              <a:rPr sz="1800" spc="-15" dirty="0">
                <a:latin typeface="Calibri"/>
                <a:cs typeface="Calibri"/>
              </a:rPr>
              <a:t> </a:t>
            </a:r>
            <a:r>
              <a:rPr sz="1800" dirty="0">
                <a:latin typeface="Calibri"/>
                <a:cs typeface="Calibri"/>
              </a:rPr>
              <a:t>when</a:t>
            </a:r>
            <a:r>
              <a:rPr sz="1800" spc="-20" dirty="0">
                <a:latin typeface="Calibri"/>
                <a:cs typeface="Calibri"/>
              </a:rPr>
              <a:t> </a:t>
            </a:r>
            <a:r>
              <a:rPr sz="1800" dirty="0">
                <a:latin typeface="Calibri"/>
                <a:cs typeface="Calibri"/>
              </a:rPr>
              <a:t>necessary</a:t>
            </a:r>
            <a:r>
              <a:rPr sz="1800" spc="-20" dirty="0">
                <a:latin typeface="Calibri"/>
                <a:cs typeface="Calibri"/>
              </a:rPr>
              <a:t> </a:t>
            </a:r>
            <a:r>
              <a:rPr sz="1800" dirty="0">
                <a:latin typeface="Calibri"/>
                <a:cs typeface="Calibri"/>
              </a:rPr>
              <a:t>per</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policy;</a:t>
            </a:r>
            <a:r>
              <a:rPr sz="1800" spc="-15"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confidential</a:t>
            </a:r>
            <a:r>
              <a:rPr sz="1800" spc="-20" dirty="0">
                <a:latin typeface="Calibri"/>
                <a:cs typeface="Calibri"/>
              </a:rPr>
              <a:t> </a:t>
            </a:r>
            <a:r>
              <a:rPr sz="1800" dirty="0">
                <a:latin typeface="Calibri"/>
                <a:cs typeface="Calibri"/>
              </a:rPr>
              <a:t>information</a:t>
            </a:r>
            <a:r>
              <a:rPr sz="1800" spc="-15" dirty="0">
                <a:latin typeface="Calibri"/>
                <a:cs typeface="Calibri"/>
              </a:rPr>
              <a:t> </a:t>
            </a:r>
            <a:r>
              <a:rPr sz="1800" dirty="0">
                <a:latin typeface="Calibri"/>
                <a:cs typeface="Calibri"/>
              </a:rPr>
              <a:t>collected</a:t>
            </a:r>
            <a:r>
              <a:rPr sz="1800" spc="-15" dirty="0">
                <a:latin typeface="Calibri"/>
                <a:cs typeface="Calibri"/>
              </a:rPr>
              <a:t> </a:t>
            </a:r>
            <a:r>
              <a:rPr sz="1800" dirty="0">
                <a:latin typeface="Calibri"/>
                <a:cs typeface="Calibri"/>
              </a:rPr>
              <a:t>must</a:t>
            </a:r>
            <a:r>
              <a:rPr sz="1800" spc="-25"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protected</a:t>
            </a:r>
            <a:r>
              <a:rPr sz="1800" spc="-15" dirty="0">
                <a:latin typeface="Calibri"/>
                <a:cs typeface="Calibri"/>
              </a:rPr>
              <a:t> </a:t>
            </a:r>
            <a:r>
              <a:rPr sz="1800" spc="-25" dirty="0">
                <a:latin typeface="Calibri"/>
                <a:cs typeface="Calibri"/>
              </a:rPr>
              <a:t>in </a:t>
            </a:r>
            <a:r>
              <a:rPr sz="1800" dirty="0">
                <a:latin typeface="Calibri"/>
                <a:cs typeface="Calibri"/>
              </a:rPr>
              <a:t>accordance</a:t>
            </a:r>
            <a:r>
              <a:rPr sz="1800" spc="-35" dirty="0">
                <a:latin typeface="Calibri"/>
                <a:cs typeface="Calibri"/>
              </a:rPr>
              <a:t> </a:t>
            </a:r>
            <a:r>
              <a:rPr sz="1800" dirty="0">
                <a:latin typeface="Calibri"/>
                <a:cs typeface="Calibri"/>
              </a:rPr>
              <a:t>with</a:t>
            </a:r>
            <a:r>
              <a:rPr sz="1800" spc="-20" dirty="0">
                <a:latin typeface="Calibri"/>
                <a:cs typeface="Calibri"/>
              </a:rPr>
              <a:t> </a:t>
            </a:r>
            <a:r>
              <a:rPr sz="1800" dirty="0">
                <a:latin typeface="Calibri"/>
                <a:cs typeface="Calibri"/>
              </a:rPr>
              <a:t>the</a:t>
            </a:r>
            <a:r>
              <a:rPr sz="1800" spc="-20" dirty="0">
                <a:latin typeface="Calibri"/>
                <a:cs typeface="Calibri"/>
              </a:rPr>
              <a:t> </a:t>
            </a:r>
            <a:r>
              <a:rPr sz="1800" spc="-10" dirty="0">
                <a:latin typeface="Calibri"/>
                <a:cs typeface="Calibri"/>
              </a:rPr>
              <a:t>University’s</a:t>
            </a:r>
            <a:r>
              <a:rPr sz="1800" spc="-30" dirty="0">
                <a:latin typeface="Calibri"/>
                <a:cs typeface="Calibri"/>
              </a:rPr>
              <a:t> </a:t>
            </a:r>
            <a:r>
              <a:rPr sz="1800" dirty="0">
                <a:latin typeface="Calibri"/>
                <a:cs typeface="Calibri"/>
              </a:rPr>
              <a:t>Enterprise</a:t>
            </a:r>
            <a:r>
              <a:rPr sz="1800" spc="-20" dirty="0">
                <a:latin typeface="Calibri"/>
                <a:cs typeface="Calibri"/>
              </a:rPr>
              <a:t> </a:t>
            </a:r>
            <a:r>
              <a:rPr sz="1800" dirty="0">
                <a:latin typeface="Calibri"/>
                <a:cs typeface="Calibri"/>
              </a:rPr>
              <a:t>Information</a:t>
            </a:r>
            <a:r>
              <a:rPr sz="1800" spc="-20" dirty="0">
                <a:latin typeface="Calibri"/>
                <a:cs typeface="Calibri"/>
              </a:rPr>
              <a:t> </a:t>
            </a:r>
            <a:r>
              <a:rPr sz="1800" dirty="0">
                <a:latin typeface="Calibri"/>
                <a:cs typeface="Calibri"/>
              </a:rPr>
              <a:t>Security</a:t>
            </a:r>
            <a:r>
              <a:rPr sz="1800" spc="-30" dirty="0">
                <a:latin typeface="Calibri"/>
                <a:cs typeface="Calibri"/>
              </a:rPr>
              <a:t> </a:t>
            </a:r>
            <a:r>
              <a:rPr sz="1800" spc="-10" dirty="0">
                <a:latin typeface="Calibri"/>
                <a:cs typeface="Calibri"/>
              </a:rPr>
              <a:t>Policy</a:t>
            </a:r>
            <a:endParaRPr sz="1800">
              <a:latin typeface="Calibri"/>
              <a:cs typeface="Calibri"/>
            </a:endParaRPr>
          </a:p>
          <a:p>
            <a:pPr marL="298450" marR="315595" indent="-285750">
              <a:lnSpc>
                <a:spcPct val="78900"/>
              </a:lnSpc>
              <a:spcBef>
                <a:spcPts val="1010"/>
              </a:spcBef>
              <a:buFont typeface="Arial"/>
              <a:buChar char="•"/>
              <a:tabLst>
                <a:tab pos="298450" algn="l"/>
              </a:tabLst>
            </a:pPr>
            <a:r>
              <a:rPr sz="1800" dirty="0">
                <a:latin typeface="Calibri"/>
                <a:cs typeface="Calibri"/>
              </a:rPr>
              <a:t>Understand</a:t>
            </a:r>
            <a:r>
              <a:rPr sz="1800" spc="-35" dirty="0">
                <a:latin typeface="Calibri"/>
                <a:cs typeface="Calibri"/>
              </a:rPr>
              <a:t> </a:t>
            </a:r>
            <a:r>
              <a:rPr sz="1800" dirty="0">
                <a:latin typeface="Calibri"/>
                <a:cs typeface="Calibri"/>
              </a:rPr>
              <a:t>basic</a:t>
            </a:r>
            <a:r>
              <a:rPr sz="1800" spc="-25" dirty="0">
                <a:latin typeface="Calibri"/>
                <a:cs typeface="Calibri"/>
              </a:rPr>
              <a:t> </a:t>
            </a:r>
            <a:r>
              <a:rPr sz="1800" dirty="0">
                <a:latin typeface="Calibri"/>
                <a:cs typeface="Calibri"/>
              </a:rPr>
              <a:t>IRS</a:t>
            </a:r>
            <a:r>
              <a:rPr sz="1800" spc="-35" dirty="0">
                <a:latin typeface="Calibri"/>
                <a:cs typeface="Calibri"/>
              </a:rPr>
              <a:t> </a:t>
            </a:r>
            <a:r>
              <a:rPr sz="1800" dirty="0">
                <a:latin typeface="Calibri"/>
                <a:cs typeface="Calibri"/>
              </a:rPr>
              <a:t>rules</a:t>
            </a:r>
            <a:r>
              <a:rPr sz="1800" spc="-3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subject</a:t>
            </a:r>
            <a:r>
              <a:rPr sz="1800" spc="-30" dirty="0">
                <a:latin typeface="Calibri"/>
                <a:cs typeface="Calibri"/>
              </a:rPr>
              <a:t> </a:t>
            </a:r>
            <a:r>
              <a:rPr sz="1800" dirty="0">
                <a:latin typeface="Calibri"/>
                <a:cs typeface="Calibri"/>
              </a:rPr>
              <a:t>payments.</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IRS</a:t>
            </a:r>
            <a:r>
              <a:rPr sz="1800" spc="-35" dirty="0">
                <a:latin typeface="Calibri"/>
                <a:cs typeface="Calibri"/>
              </a:rPr>
              <a:t> </a:t>
            </a:r>
            <a:r>
              <a:rPr sz="1800" dirty="0">
                <a:latin typeface="Calibri"/>
                <a:cs typeface="Calibri"/>
              </a:rPr>
              <a:t>treats</a:t>
            </a:r>
            <a:r>
              <a:rPr sz="1800" spc="-30" dirty="0">
                <a:latin typeface="Calibri"/>
                <a:cs typeface="Calibri"/>
              </a:rPr>
              <a:t> </a:t>
            </a:r>
            <a:r>
              <a:rPr sz="1800" dirty="0">
                <a:latin typeface="Calibri"/>
                <a:cs typeface="Calibri"/>
              </a:rPr>
              <a:t>human</a:t>
            </a:r>
            <a:r>
              <a:rPr sz="1800" spc="-20" dirty="0">
                <a:latin typeface="Calibri"/>
                <a:cs typeface="Calibri"/>
              </a:rPr>
              <a:t> </a:t>
            </a:r>
            <a:r>
              <a:rPr sz="1800" dirty="0">
                <a:latin typeface="Calibri"/>
                <a:cs typeface="Calibri"/>
              </a:rPr>
              <a:t>subject</a:t>
            </a:r>
            <a:r>
              <a:rPr sz="1800" spc="-35" dirty="0">
                <a:latin typeface="Calibri"/>
                <a:cs typeface="Calibri"/>
              </a:rPr>
              <a:t> </a:t>
            </a:r>
            <a:r>
              <a:rPr sz="1800" dirty="0">
                <a:latin typeface="Calibri"/>
                <a:cs typeface="Calibri"/>
              </a:rPr>
              <a:t>payments,</a:t>
            </a:r>
            <a:r>
              <a:rPr sz="1800" spc="-25" dirty="0">
                <a:latin typeface="Calibri"/>
                <a:cs typeface="Calibri"/>
              </a:rPr>
              <a:t> </a:t>
            </a:r>
            <a:r>
              <a:rPr sz="1800" dirty="0">
                <a:latin typeface="Calibri"/>
                <a:cs typeface="Calibri"/>
              </a:rPr>
              <a:t>whether</a:t>
            </a:r>
            <a:r>
              <a:rPr sz="1800" spc="-30" dirty="0">
                <a:latin typeface="Calibri"/>
                <a:cs typeface="Calibri"/>
              </a:rPr>
              <a:t> </a:t>
            </a:r>
            <a:r>
              <a:rPr sz="1800" spc="-10" dirty="0">
                <a:latin typeface="Calibri"/>
                <a:cs typeface="Calibri"/>
              </a:rPr>
              <a:t>cash, </a:t>
            </a:r>
            <a:r>
              <a:rPr sz="1800" dirty="0">
                <a:latin typeface="Calibri"/>
                <a:cs typeface="Calibri"/>
              </a:rPr>
              <a:t>check,</a:t>
            </a:r>
            <a:r>
              <a:rPr sz="1800" spc="-15" dirty="0">
                <a:latin typeface="Calibri"/>
                <a:cs typeface="Calibri"/>
              </a:rPr>
              <a:t> </a:t>
            </a:r>
            <a:r>
              <a:rPr sz="1800" dirty="0">
                <a:latin typeface="Calibri"/>
                <a:cs typeface="Calibri"/>
              </a:rPr>
              <a:t>bank</a:t>
            </a:r>
            <a:r>
              <a:rPr sz="1800" spc="-25"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gift</a:t>
            </a:r>
            <a:r>
              <a:rPr sz="1800" spc="-20" dirty="0">
                <a:latin typeface="Calibri"/>
                <a:cs typeface="Calibri"/>
              </a:rPr>
              <a:t> </a:t>
            </a:r>
            <a:r>
              <a:rPr sz="1800" spc="-10" dirty="0">
                <a:latin typeface="Calibri"/>
                <a:cs typeface="Calibri"/>
              </a:rPr>
              <a:t>card/certificate </a:t>
            </a:r>
            <a:r>
              <a:rPr sz="1800" dirty="0">
                <a:latin typeface="Calibri"/>
                <a:cs typeface="Calibri"/>
              </a:rPr>
              <a:t>or</a:t>
            </a:r>
            <a:r>
              <a:rPr sz="1800" spc="-20" dirty="0">
                <a:latin typeface="Calibri"/>
                <a:cs typeface="Calibri"/>
              </a:rPr>
              <a:t> </a:t>
            </a:r>
            <a:r>
              <a:rPr sz="1800" spc="-10" dirty="0">
                <a:latin typeface="Calibri"/>
                <a:cs typeface="Calibri"/>
              </a:rPr>
              <a:t>in-</a:t>
            </a:r>
            <a:r>
              <a:rPr sz="1800" dirty="0">
                <a:latin typeface="Calibri"/>
                <a:cs typeface="Calibri"/>
              </a:rPr>
              <a:t>kind</a:t>
            </a:r>
            <a:r>
              <a:rPr sz="1800" spc="-10" dirty="0">
                <a:latin typeface="Calibri"/>
                <a:cs typeface="Calibri"/>
              </a:rPr>
              <a:t> </a:t>
            </a:r>
            <a:r>
              <a:rPr sz="1800" dirty="0">
                <a:latin typeface="Calibri"/>
                <a:cs typeface="Calibri"/>
              </a:rPr>
              <a:t>items</a:t>
            </a:r>
            <a:r>
              <a:rPr sz="1800" spc="-20" dirty="0">
                <a:latin typeface="Calibri"/>
                <a:cs typeface="Calibri"/>
              </a:rPr>
              <a:t> </a:t>
            </a:r>
            <a:r>
              <a:rPr sz="1800" dirty="0">
                <a:latin typeface="Calibri"/>
                <a:cs typeface="Calibri"/>
              </a:rPr>
              <a:t>(books,</a:t>
            </a:r>
            <a:r>
              <a:rPr sz="1800" spc="-15" dirty="0">
                <a:latin typeface="Calibri"/>
                <a:cs typeface="Calibri"/>
              </a:rPr>
              <a:t> </a:t>
            </a:r>
            <a:r>
              <a:rPr sz="1800" dirty="0">
                <a:latin typeface="Calibri"/>
                <a:cs typeface="Calibri"/>
              </a:rPr>
              <a:t>DVDs,</a:t>
            </a:r>
            <a:r>
              <a:rPr sz="1800" spc="-15" dirty="0">
                <a:latin typeface="Calibri"/>
                <a:cs typeface="Calibri"/>
              </a:rPr>
              <a:t> </a:t>
            </a:r>
            <a:r>
              <a:rPr sz="1800" dirty="0">
                <a:latin typeface="Calibri"/>
                <a:cs typeface="Calibri"/>
              </a:rPr>
              <a:t>etc.)</a:t>
            </a:r>
            <a:r>
              <a:rPr sz="1800" spc="-15" dirty="0">
                <a:latin typeface="Calibri"/>
                <a:cs typeface="Calibri"/>
              </a:rPr>
              <a:t> </a:t>
            </a:r>
            <a:r>
              <a:rPr sz="1800" dirty="0">
                <a:latin typeface="Calibri"/>
                <a:cs typeface="Calibri"/>
              </a:rPr>
              <a:t>as</a:t>
            </a:r>
            <a:r>
              <a:rPr sz="1800" spc="-20" dirty="0">
                <a:latin typeface="Calibri"/>
                <a:cs typeface="Calibri"/>
              </a:rPr>
              <a:t> </a:t>
            </a:r>
            <a:r>
              <a:rPr sz="1800" dirty="0">
                <a:latin typeface="Calibri"/>
                <a:cs typeface="Calibri"/>
              </a:rPr>
              <a:t>taxable</a:t>
            </a:r>
            <a:r>
              <a:rPr sz="1800" spc="-10" dirty="0">
                <a:latin typeface="Calibri"/>
                <a:cs typeface="Calibri"/>
              </a:rPr>
              <a:t> </a:t>
            </a:r>
            <a:r>
              <a:rPr sz="1800" dirty="0">
                <a:latin typeface="Calibri"/>
                <a:cs typeface="Calibri"/>
              </a:rPr>
              <a:t>income</a:t>
            </a:r>
            <a:r>
              <a:rPr sz="1800" spc="-10"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the</a:t>
            </a:r>
            <a:r>
              <a:rPr sz="1800" spc="-10" dirty="0">
                <a:latin typeface="Calibri"/>
                <a:cs typeface="Calibri"/>
              </a:rPr>
              <a:t> recipient</a:t>
            </a:r>
            <a:endParaRPr sz="1800">
              <a:latin typeface="Calibri"/>
              <a:cs typeface="Calibri"/>
            </a:endParaRPr>
          </a:p>
          <a:p>
            <a:pPr marL="298450" marR="133985" indent="-285750">
              <a:lnSpc>
                <a:spcPct val="78900"/>
              </a:lnSpc>
              <a:spcBef>
                <a:spcPts val="1080"/>
              </a:spcBef>
              <a:buFont typeface="Arial"/>
              <a:buChar char="•"/>
              <a:tabLst>
                <a:tab pos="298450" algn="l"/>
              </a:tabLst>
            </a:pPr>
            <a:r>
              <a:rPr sz="1800" dirty="0">
                <a:latin typeface="Calibri"/>
                <a:cs typeface="Calibri"/>
              </a:rPr>
              <a:t>Pay</a:t>
            </a:r>
            <a:r>
              <a:rPr sz="1800" spc="-35" dirty="0">
                <a:latin typeface="Calibri"/>
                <a:cs typeface="Calibri"/>
              </a:rPr>
              <a:t> </a:t>
            </a:r>
            <a:r>
              <a:rPr sz="1800" dirty="0">
                <a:latin typeface="Calibri"/>
                <a:cs typeface="Calibri"/>
              </a:rPr>
              <a:t>subjects</a:t>
            </a:r>
            <a:r>
              <a:rPr sz="1800" spc="-30" dirty="0">
                <a:latin typeface="Calibri"/>
                <a:cs typeface="Calibri"/>
              </a:rPr>
              <a:t> </a:t>
            </a:r>
            <a:r>
              <a:rPr sz="1800" dirty="0">
                <a:latin typeface="Calibri"/>
                <a:cs typeface="Calibri"/>
              </a:rPr>
              <a:t>according</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tax</a:t>
            </a:r>
            <a:r>
              <a:rPr sz="1800" spc="-30" dirty="0">
                <a:latin typeface="Calibri"/>
                <a:cs typeface="Calibri"/>
              </a:rPr>
              <a:t> </a:t>
            </a:r>
            <a:r>
              <a:rPr sz="1800" dirty="0">
                <a:latin typeface="Calibri"/>
                <a:cs typeface="Calibri"/>
              </a:rPr>
              <a:t>reporting</a:t>
            </a:r>
            <a:r>
              <a:rPr sz="1800" spc="-25" dirty="0">
                <a:latin typeface="Calibri"/>
                <a:cs typeface="Calibri"/>
              </a:rPr>
              <a:t> </a:t>
            </a:r>
            <a:r>
              <a:rPr sz="1800" dirty="0">
                <a:latin typeface="Calibri"/>
                <a:cs typeface="Calibri"/>
              </a:rPr>
              <a:t>requirements.</a:t>
            </a:r>
            <a:r>
              <a:rPr sz="1800" spc="-30" dirty="0">
                <a:latin typeface="Calibri"/>
                <a:cs typeface="Calibri"/>
              </a:rPr>
              <a:t> </a:t>
            </a:r>
            <a:r>
              <a:rPr sz="1800" spc="-10" dirty="0">
                <a:latin typeface="Calibri"/>
                <a:cs typeface="Calibri"/>
              </a:rPr>
              <a:t>Generally,</a:t>
            </a:r>
            <a:r>
              <a:rPr sz="1800" spc="-30" dirty="0">
                <a:latin typeface="Calibri"/>
                <a:cs typeface="Calibri"/>
              </a:rPr>
              <a:t> </a:t>
            </a:r>
            <a:r>
              <a:rPr sz="1800" dirty="0">
                <a:latin typeface="Calibri"/>
                <a:cs typeface="Calibri"/>
              </a:rPr>
              <a:t>payments</a:t>
            </a:r>
            <a:r>
              <a:rPr sz="1800" spc="-30" dirty="0">
                <a:latin typeface="Calibri"/>
                <a:cs typeface="Calibri"/>
              </a:rPr>
              <a:t> </a:t>
            </a:r>
            <a:r>
              <a:rPr sz="1800" dirty="0">
                <a:latin typeface="Calibri"/>
                <a:cs typeface="Calibri"/>
              </a:rPr>
              <a:t>of</a:t>
            </a:r>
            <a:r>
              <a:rPr sz="1800" spc="-25" dirty="0">
                <a:latin typeface="Calibri"/>
                <a:cs typeface="Calibri"/>
              </a:rPr>
              <a:t> </a:t>
            </a:r>
            <a:r>
              <a:rPr sz="1800" dirty="0">
                <a:latin typeface="Calibri"/>
                <a:cs typeface="Calibri"/>
              </a:rPr>
              <a:t>$100</a:t>
            </a:r>
            <a:r>
              <a:rPr sz="1800" spc="-25"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less</a:t>
            </a:r>
            <a:r>
              <a:rPr sz="1800" spc="-30" dirty="0">
                <a:latin typeface="Calibri"/>
                <a:cs typeface="Calibri"/>
              </a:rPr>
              <a:t> </a:t>
            </a:r>
            <a:r>
              <a:rPr sz="1800" dirty="0">
                <a:latin typeface="Calibri"/>
                <a:cs typeface="Calibri"/>
              </a:rPr>
              <a:t>can</a:t>
            </a:r>
            <a:r>
              <a:rPr sz="1800" spc="-20"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cash</a:t>
            </a:r>
            <a:r>
              <a:rPr sz="1800" spc="-20" dirty="0">
                <a:latin typeface="Calibri"/>
                <a:cs typeface="Calibri"/>
              </a:rPr>
              <a:t> </a:t>
            </a:r>
            <a:r>
              <a:rPr sz="1800" spc="-25" dirty="0">
                <a:latin typeface="Calibri"/>
                <a:cs typeface="Calibri"/>
              </a:rPr>
              <a:t>or </a:t>
            </a:r>
            <a:r>
              <a:rPr sz="1800" dirty="0">
                <a:latin typeface="Calibri"/>
                <a:cs typeface="Calibri"/>
              </a:rPr>
              <a:t>gift</a:t>
            </a:r>
            <a:r>
              <a:rPr sz="1800" spc="-35" dirty="0">
                <a:latin typeface="Calibri"/>
                <a:cs typeface="Calibri"/>
              </a:rPr>
              <a:t> </a:t>
            </a:r>
            <a:r>
              <a:rPr sz="1800" dirty="0">
                <a:latin typeface="Calibri"/>
                <a:cs typeface="Calibri"/>
              </a:rPr>
              <a:t>card</a:t>
            </a:r>
            <a:r>
              <a:rPr sz="1800" spc="-1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do</a:t>
            </a:r>
            <a:r>
              <a:rPr sz="1800" spc="-2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require</a:t>
            </a:r>
            <a:r>
              <a:rPr sz="1800" spc="-10" dirty="0">
                <a:latin typeface="Calibri"/>
                <a:cs typeface="Calibri"/>
              </a:rPr>
              <a:t> </a:t>
            </a:r>
            <a:r>
              <a:rPr sz="1800" dirty="0">
                <a:latin typeface="Calibri"/>
                <a:cs typeface="Calibri"/>
              </a:rPr>
              <a:t>collection</a:t>
            </a:r>
            <a:r>
              <a:rPr sz="1800" spc="-1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participant’s</a:t>
            </a:r>
            <a:r>
              <a:rPr sz="1800" spc="-25" dirty="0">
                <a:latin typeface="Calibri"/>
                <a:cs typeface="Calibri"/>
              </a:rPr>
              <a:t> </a:t>
            </a:r>
            <a:r>
              <a:rPr sz="1800" dirty="0">
                <a:latin typeface="Calibri"/>
                <a:cs typeface="Calibri"/>
              </a:rPr>
              <a:t>information</a:t>
            </a:r>
            <a:r>
              <a:rPr sz="1800" spc="-10" dirty="0">
                <a:latin typeface="Calibri"/>
                <a:cs typeface="Calibri"/>
              </a:rPr>
              <a:t> </a:t>
            </a:r>
            <a:r>
              <a:rPr sz="1800" dirty="0">
                <a:latin typeface="Calibri"/>
                <a:cs typeface="Calibri"/>
              </a:rPr>
              <a:t>while</a:t>
            </a:r>
            <a:r>
              <a:rPr sz="1800" spc="-15" dirty="0">
                <a:latin typeface="Calibri"/>
                <a:cs typeface="Calibri"/>
              </a:rPr>
              <a:t> </a:t>
            </a:r>
            <a:r>
              <a:rPr sz="1800" dirty="0">
                <a:latin typeface="Calibri"/>
                <a:cs typeface="Calibri"/>
              </a:rPr>
              <a:t>payments</a:t>
            </a:r>
            <a:r>
              <a:rPr sz="1800" spc="-20"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$100</a:t>
            </a:r>
            <a:r>
              <a:rPr sz="1800" spc="-20" dirty="0">
                <a:latin typeface="Calibri"/>
                <a:cs typeface="Calibri"/>
              </a:rPr>
              <a:t> </a:t>
            </a:r>
            <a:r>
              <a:rPr sz="1800" dirty="0">
                <a:latin typeface="Calibri"/>
                <a:cs typeface="Calibri"/>
              </a:rPr>
              <a:t>must</a:t>
            </a:r>
            <a:r>
              <a:rPr sz="1800" spc="-20" dirty="0">
                <a:latin typeface="Calibri"/>
                <a:cs typeface="Calibri"/>
              </a:rPr>
              <a:t> </a:t>
            </a:r>
            <a:r>
              <a:rPr sz="1800" dirty="0">
                <a:latin typeface="Calibri"/>
                <a:cs typeface="Calibri"/>
              </a:rPr>
              <a:t>be</a:t>
            </a:r>
            <a:r>
              <a:rPr sz="1800" spc="-15" dirty="0">
                <a:latin typeface="Calibri"/>
                <a:cs typeface="Calibri"/>
              </a:rPr>
              <a:t> </a:t>
            </a:r>
            <a:r>
              <a:rPr sz="1800" dirty="0">
                <a:latin typeface="Calibri"/>
                <a:cs typeface="Calibri"/>
              </a:rPr>
              <a:t>made</a:t>
            </a:r>
            <a:r>
              <a:rPr sz="1800" spc="-10" dirty="0">
                <a:latin typeface="Calibri"/>
                <a:cs typeface="Calibri"/>
              </a:rPr>
              <a:t> </a:t>
            </a:r>
            <a:r>
              <a:rPr sz="1800" spc="-25" dirty="0">
                <a:latin typeface="Calibri"/>
                <a:cs typeface="Calibri"/>
              </a:rPr>
              <a:t>by </a:t>
            </a:r>
            <a:r>
              <a:rPr sz="1800" dirty="0">
                <a:latin typeface="Calibri"/>
                <a:cs typeface="Calibri"/>
              </a:rPr>
              <a:t>check</a:t>
            </a:r>
            <a:r>
              <a:rPr sz="1800" spc="-30" dirty="0">
                <a:latin typeface="Calibri"/>
                <a:cs typeface="Calibri"/>
              </a:rPr>
              <a:t> </a:t>
            </a:r>
            <a:r>
              <a:rPr sz="1800" dirty="0">
                <a:latin typeface="Calibri"/>
                <a:cs typeface="Calibri"/>
              </a:rPr>
              <a:t>(see</a:t>
            </a:r>
            <a:r>
              <a:rPr sz="1800" spc="-10" dirty="0">
                <a:latin typeface="Calibri"/>
                <a:cs typeface="Calibri"/>
              </a:rPr>
              <a:t> </a:t>
            </a:r>
            <a:r>
              <a:rPr sz="1800" dirty="0">
                <a:latin typeface="Calibri"/>
                <a:cs typeface="Calibri"/>
              </a:rPr>
              <a:t>exception</a:t>
            </a:r>
            <a:r>
              <a:rPr sz="1800" spc="-10"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VI</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regarding</a:t>
            </a:r>
            <a:r>
              <a:rPr sz="1800" spc="-15" dirty="0">
                <a:latin typeface="Calibri"/>
                <a:cs typeface="Calibri"/>
              </a:rPr>
              <a:t> </a:t>
            </a:r>
            <a:r>
              <a:rPr sz="1800" spc="-40" dirty="0">
                <a:latin typeface="Calibri"/>
                <a:cs typeface="Calibri"/>
              </a:rPr>
              <a:t>U.S.-</a:t>
            </a:r>
            <a:r>
              <a:rPr sz="1800" dirty="0">
                <a:latin typeface="Calibri"/>
                <a:cs typeface="Calibri"/>
              </a:rPr>
              <a:t>based</a:t>
            </a:r>
            <a:r>
              <a:rPr sz="1800" spc="-15" dirty="0">
                <a:latin typeface="Calibri"/>
                <a:cs typeface="Calibri"/>
              </a:rPr>
              <a:t> </a:t>
            </a:r>
            <a:r>
              <a:rPr sz="1800" dirty="0">
                <a:latin typeface="Calibri"/>
                <a:cs typeface="Calibri"/>
              </a:rPr>
              <a:t>study</a:t>
            </a:r>
            <a:r>
              <a:rPr sz="1800" spc="-20" dirty="0">
                <a:latin typeface="Calibri"/>
                <a:cs typeface="Calibri"/>
              </a:rPr>
              <a:t> </a:t>
            </a:r>
            <a:r>
              <a:rPr sz="1800" dirty="0">
                <a:latin typeface="Calibri"/>
                <a:cs typeface="Calibri"/>
              </a:rPr>
              <a:t>participants</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earnings</a:t>
            </a:r>
            <a:r>
              <a:rPr sz="1800" spc="-15" dirty="0">
                <a:latin typeface="Calibri"/>
                <a:cs typeface="Calibri"/>
              </a:rPr>
              <a:t> </a:t>
            </a:r>
            <a:r>
              <a:rPr sz="1800" spc="-10" dirty="0">
                <a:latin typeface="Calibri"/>
                <a:cs typeface="Calibri"/>
              </a:rPr>
              <a:t>thresholds)</a:t>
            </a:r>
            <a:endParaRPr sz="1800">
              <a:latin typeface="Calibri"/>
              <a:cs typeface="Calibri"/>
            </a:endParaRPr>
          </a:p>
          <a:p>
            <a:pPr marL="297815" indent="-285115">
              <a:lnSpc>
                <a:spcPct val="100000"/>
              </a:lnSpc>
              <a:spcBef>
                <a:spcPts val="525"/>
              </a:spcBef>
              <a:buFont typeface="Arial"/>
              <a:buChar char="•"/>
              <a:tabLst>
                <a:tab pos="297815" algn="l"/>
              </a:tabLst>
            </a:pPr>
            <a:r>
              <a:rPr sz="1800" dirty="0">
                <a:latin typeface="Calibri"/>
                <a:cs typeface="Calibri"/>
              </a:rPr>
              <a:t>Understand</a:t>
            </a:r>
            <a:r>
              <a:rPr sz="1800" spc="-40" dirty="0">
                <a:latin typeface="Calibri"/>
                <a:cs typeface="Calibri"/>
              </a:rPr>
              <a:t> </a:t>
            </a:r>
            <a:r>
              <a:rPr sz="1800" spc="-10" dirty="0">
                <a:latin typeface="Calibri"/>
                <a:cs typeface="Calibri"/>
              </a:rPr>
              <a:t>different</a:t>
            </a:r>
            <a:r>
              <a:rPr sz="1800" spc="-30" dirty="0">
                <a:latin typeface="Calibri"/>
                <a:cs typeface="Calibri"/>
              </a:rPr>
              <a:t> </a:t>
            </a:r>
            <a:r>
              <a:rPr sz="1800" dirty="0">
                <a:latin typeface="Calibri"/>
                <a:cs typeface="Calibri"/>
              </a:rPr>
              <a:t>rules</a:t>
            </a:r>
            <a:r>
              <a:rPr sz="1800" spc="-35" dirty="0">
                <a:latin typeface="Calibri"/>
                <a:cs typeface="Calibri"/>
              </a:rPr>
              <a:t> </a:t>
            </a:r>
            <a:r>
              <a:rPr sz="1800" dirty="0">
                <a:latin typeface="Calibri"/>
                <a:cs typeface="Calibri"/>
              </a:rPr>
              <a:t>for</a:t>
            </a:r>
            <a:r>
              <a:rPr sz="1800" spc="-30" dirty="0">
                <a:latin typeface="Calibri"/>
                <a:cs typeface="Calibri"/>
              </a:rPr>
              <a:t> </a:t>
            </a:r>
            <a:r>
              <a:rPr sz="1800" spc="-10" dirty="0">
                <a:latin typeface="Calibri"/>
                <a:cs typeface="Calibri"/>
              </a:rPr>
              <a:t>US-</a:t>
            </a:r>
            <a:r>
              <a:rPr sz="1800" dirty="0">
                <a:latin typeface="Calibri"/>
                <a:cs typeface="Calibri"/>
              </a:rPr>
              <a:t>based</a:t>
            </a:r>
            <a:r>
              <a:rPr sz="1800" spc="-30" dirty="0">
                <a:latin typeface="Calibri"/>
                <a:cs typeface="Calibri"/>
              </a:rPr>
              <a:t> </a:t>
            </a:r>
            <a:r>
              <a:rPr sz="1800" dirty="0">
                <a:latin typeface="Calibri"/>
                <a:cs typeface="Calibri"/>
              </a:rPr>
              <a:t>versus</a:t>
            </a:r>
            <a:r>
              <a:rPr sz="1800" spc="-30" dirty="0">
                <a:latin typeface="Calibri"/>
                <a:cs typeface="Calibri"/>
              </a:rPr>
              <a:t> </a:t>
            </a:r>
            <a:r>
              <a:rPr sz="1800" spc="-10" dirty="0">
                <a:latin typeface="Calibri"/>
                <a:cs typeface="Calibri"/>
              </a:rPr>
              <a:t>Foreign-</a:t>
            </a:r>
            <a:r>
              <a:rPr sz="1800" dirty="0">
                <a:latin typeface="Calibri"/>
                <a:cs typeface="Calibri"/>
              </a:rPr>
              <a:t>based</a:t>
            </a:r>
            <a:r>
              <a:rPr sz="1800" spc="-25" dirty="0">
                <a:latin typeface="Calibri"/>
                <a:cs typeface="Calibri"/>
              </a:rPr>
              <a:t> </a:t>
            </a:r>
            <a:r>
              <a:rPr sz="1800" spc="-10" dirty="0">
                <a:latin typeface="Calibri"/>
                <a:cs typeface="Calibri"/>
              </a:rPr>
              <a:t>projects</a:t>
            </a:r>
            <a:endParaRPr sz="1800">
              <a:latin typeface="Calibri"/>
              <a:cs typeface="Calibri"/>
            </a:endParaRPr>
          </a:p>
          <a:p>
            <a:pPr marL="298450" marR="5080" indent="-285750">
              <a:lnSpc>
                <a:spcPct val="78900"/>
              </a:lnSpc>
              <a:spcBef>
                <a:spcPts val="1105"/>
              </a:spcBef>
              <a:buFont typeface="Arial"/>
              <a:buChar char="•"/>
              <a:tabLst>
                <a:tab pos="298450" algn="l"/>
              </a:tabLst>
            </a:pPr>
            <a:r>
              <a:rPr sz="1800" dirty="0">
                <a:latin typeface="Calibri"/>
                <a:cs typeface="Calibri"/>
              </a:rPr>
              <a:t>Use</a:t>
            </a:r>
            <a:r>
              <a:rPr sz="1800" spc="-30" dirty="0">
                <a:latin typeface="Calibri"/>
                <a:cs typeface="Calibri"/>
              </a:rPr>
              <a:t> </a:t>
            </a:r>
            <a:r>
              <a:rPr sz="1800" dirty="0">
                <a:latin typeface="Calibri"/>
                <a:cs typeface="Calibri"/>
              </a:rPr>
              <a:t>an</a:t>
            </a:r>
            <a:r>
              <a:rPr sz="1800" spc="-25" dirty="0">
                <a:latin typeface="Calibri"/>
                <a:cs typeface="Calibri"/>
              </a:rPr>
              <a:t> </a:t>
            </a:r>
            <a:r>
              <a:rPr sz="1800" dirty="0">
                <a:latin typeface="Calibri"/>
                <a:cs typeface="Calibri"/>
              </a:rPr>
              <a:t>appropriate</a:t>
            </a:r>
            <a:r>
              <a:rPr sz="1800" spc="-25" dirty="0">
                <a:latin typeface="Calibri"/>
                <a:cs typeface="Calibri"/>
              </a:rPr>
              <a:t> </a:t>
            </a:r>
            <a:r>
              <a:rPr sz="1800" dirty="0">
                <a:latin typeface="Calibri"/>
                <a:cs typeface="Calibri"/>
              </a:rPr>
              <a:t>payment</a:t>
            </a:r>
            <a:r>
              <a:rPr sz="1800" spc="-25" dirty="0">
                <a:latin typeface="Calibri"/>
                <a:cs typeface="Calibri"/>
              </a:rPr>
              <a:t> </a:t>
            </a:r>
            <a:r>
              <a:rPr sz="1800" dirty="0">
                <a:latin typeface="Calibri"/>
                <a:cs typeface="Calibri"/>
              </a:rPr>
              <a:t>mechanism</a:t>
            </a:r>
            <a:r>
              <a:rPr sz="1800" spc="-30" dirty="0">
                <a:latin typeface="Calibri"/>
                <a:cs typeface="Calibri"/>
              </a:rPr>
              <a:t> </a:t>
            </a:r>
            <a:r>
              <a:rPr sz="1800" dirty="0">
                <a:latin typeface="Calibri"/>
                <a:cs typeface="Calibri"/>
              </a:rPr>
              <a:t>–</a:t>
            </a:r>
            <a:r>
              <a:rPr sz="1800" spc="-25" dirty="0">
                <a:latin typeface="Calibri"/>
                <a:cs typeface="Calibri"/>
              </a:rPr>
              <a:t> </a:t>
            </a:r>
            <a:r>
              <a:rPr sz="1800" spc="-10" dirty="0">
                <a:latin typeface="Calibri"/>
                <a:cs typeface="Calibri"/>
              </a:rPr>
              <a:t>different</a:t>
            </a:r>
            <a:r>
              <a:rPr sz="1800" spc="-25" dirty="0">
                <a:latin typeface="Calibri"/>
                <a:cs typeface="Calibri"/>
              </a:rPr>
              <a:t> </a:t>
            </a:r>
            <a:r>
              <a:rPr sz="1800" dirty="0">
                <a:latin typeface="Calibri"/>
                <a:cs typeface="Calibri"/>
              </a:rPr>
              <a:t>circumstances</a:t>
            </a:r>
            <a:r>
              <a:rPr sz="1800" spc="-30"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dictate</a:t>
            </a:r>
            <a:r>
              <a:rPr sz="1800" spc="-20" dirty="0">
                <a:latin typeface="Calibri"/>
                <a:cs typeface="Calibri"/>
              </a:rPr>
              <a:t> </a:t>
            </a:r>
            <a:r>
              <a:rPr sz="1800" dirty="0">
                <a:latin typeface="Calibri"/>
                <a:cs typeface="Calibri"/>
              </a:rPr>
              <a:t>whether</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check,</a:t>
            </a:r>
            <a:r>
              <a:rPr sz="1800" spc="-25" dirty="0">
                <a:latin typeface="Calibri"/>
                <a:cs typeface="Calibri"/>
              </a:rPr>
              <a:t> </a:t>
            </a:r>
            <a:r>
              <a:rPr sz="1800" dirty="0">
                <a:latin typeface="Calibri"/>
                <a:cs typeface="Calibri"/>
              </a:rPr>
              <a:t>cash</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gift</a:t>
            </a:r>
            <a:r>
              <a:rPr sz="1800" spc="-30" dirty="0">
                <a:latin typeface="Calibri"/>
                <a:cs typeface="Calibri"/>
              </a:rPr>
              <a:t> </a:t>
            </a:r>
            <a:r>
              <a:rPr sz="1800" dirty="0">
                <a:latin typeface="Calibri"/>
                <a:cs typeface="Calibri"/>
              </a:rPr>
              <a:t>card</a:t>
            </a:r>
            <a:r>
              <a:rPr sz="1800" spc="-20" dirty="0">
                <a:latin typeface="Calibri"/>
                <a:cs typeface="Calibri"/>
              </a:rPr>
              <a:t> </a:t>
            </a:r>
            <a:r>
              <a:rPr sz="1800" spc="-25" dirty="0">
                <a:latin typeface="Calibri"/>
                <a:cs typeface="Calibri"/>
              </a:rPr>
              <a:t>is </a:t>
            </a:r>
            <a:r>
              <a:rPr sz="1800" spc="-10" dirty="0">
                <a:latin typeface="Calibri"/>
                <a:cs typeface="Calibri"/>
              </a:rPr>
              <a:t>appropriate</a:t>
            </a:r>
            <a:endParaRPr sz="1800">
              <a:latin typeface="Calibri"/>
              <a:cs typeface="Calibri"/>
            </a:endParaRPr>
          </a:p>
          <a:p>
            <a:pPr marL="298450" marR="67945" indent="-285750">
              <a:lnSpc>
                <a:spcPct val="81100"/>
              </a:lnSpc>
              <a:spcBef>
                <a:spcPts val="935"/>
              </a:spcBef>
              <a:buFont typeface="Arial"/>
              <a:buChar char="•"/>
              <a:tabLst>
                <a:tab pos="298450" algn="l"/>
              </a:tabLst>
            </a:pPr>
            <a:r>
              <a:rPr sz="1800" dirty="0">
                <a:latin typeface="Calibri"/>
                <a:cs typeface="Calibri"/>
              </a:rPr>
              <a:t>Maintain</a:t>
            </a:r>
            <a:r>
              <a:rPr sz="1800" spc="-15" dirty="0">
                <a:latin typeface="Calibri"/>
                <a:cs typeface="Calibri"/>
              </a:rPr>
              <a:t> </a:t>
            </a:r>
            <a:r>
              <a:rPr sz="1800" dirty="0">
                <a:latin typeface="Calibri"/>
                <a:cs typeface="Calibri"/>
              </a:rPr>
              <a:t>required</a:t>
            </a:r>
            <a:r>
              <a:rPr sz="1800" spc="-15" dirty="0">
                <a:latin typeface="Calibri"/>
                <a:cs typeface="Calibri"/>
              </a:rPr>
              <a:t> </a:t>
            </a:r>
            <a:r>
              <a:rPr sz="1800" dirty="0">
                <a:latin typeface="Calibri"/>
                <a:cs typeface="Calibri"/>
              </a:rPr>
              <a:t>documentation.</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event</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IRS</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sponsored</a:t>
            </a:r>
            <a:r>
              <a:rPr sz="1800" spc="-10" dirty="0">
                <a:latin typeface="Calibri"/>
                <a:cs typeface="Calibri"/>
              </a:rPr>
              <a:t> </a:t>
            </a:r>
            <a:r>
              <a:rPr sz="1800" dirty="0">
                <a:latin typeface="Calibri"/>
                <a:cs typeface="Calibri"/>
              </a:rPr>
              <a:t>programs</a:t>
            </a:r>
            <a:r>
              <a:rPr sz="1800" spc="-25" dirty="0">
                <a:latin typeface="Calibri"/>
                <a:cs typeface="Calibri"/>
              </a:rPr>
              <a:t> </a:t>
            </a:r>
            <a:r>
              <a:rPr sz="1800" dirty="0">
                <a:latin typeface="Calibri"/>
                <a:cs typeface="Calibri"/>
              </a:rPr>
              <a:t>audit.</a:t>
            </a:r>
            <a:r>
              <a:rPr sz="1800" spc="350"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joint</a:t>
            </a:r>
            <a:r>
              <a:rPr sz="1800" spc="-20" dirty="0">
                <a:latin typeface="Calibri"/>
                <a:cs typeface="Calibri"/>
              </a:rPr>
              <a:t> </a:t>
            </a:r>
            <a:r>
              <a:rPr sz="1800" spc="-10" dirty="0">
                <a:latin typeface="Calibri"/>
                <a:cs typeface="Calibri"/>
              </a:rPr>
              <a:t>responsibility </a:t>
            </a:r>
            <a:r>
              <a:rPr sz="1800" dirty="0">
                <a:latin typeface="Calibri"/>
                <a:cs typeface="Calibri"/>
              </a:rPr>
              <a:t>of</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PI/researcher</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related</a:t>
            </a:r>
            <a:r>
              <a:rPr sz="1800" spc="-15" dirty="0">
                <a:latin typeface="Calibri"/>
                <a:cs typeface="Calibri"/>
              </a:rPr>
              <a:t> </a:t>
            </a:r>
            <a:r>
              <a:rPr sz="1800" dirty="0">
                <a:latin typeface="Calibri"/>
                <a:cs typeface="Calibri"/>
              </a:rPr>
              <a:t>local</a:t>
            </a:r>
            <a:r>
              <a:rPr sz="1800" spc="-25" dirty="0">
                <a:latin typeface="Calibri"/>
                <a:cs typeface="Calibri"/>
              </a:rPr>
              <a:t> </a:t>
            </a:r>
            <a:r>
              <a:rPr sz="1800" dirty="0">
                <a:latin typeface="Calibri"/>
                <a:cs typeface="Calibri"/>
              </a:rPr>
              <a:t>finance</a:t>
            </a:r>
            <a:r>
              <a:rPr sz="1800" spc="-15" dirty="0">
                <a:latin typeface="Calibri"/>
                <a:cs typeface="Calibri"/>
              </a:rPr>
              <a:t> </a:t>
            </a:r>
            <a:r>
              <a:rPr sz="1800" dirty="0">
                <a:latin typeface="Calibri"/>
                <a:cs typeface="Calibri"/>
              </a:rPr>
              <a:t>office,</a:t>
            </a:r>
            <a:r>
              <a:rPr sz="1800" spc="-25" dirty="0">
                <a:latin typeface="Calibri"/>
                <a:cs typeface="Calibri"/>
              </a:rPr>
              <a:t> </a:t>
            </a:r>
            <a:r>
              <a:rPr sz="1800" dirty="0">
                <a:latin typeface="Calibri"/>
                <a:cs typeface="Calibri"/>
              </a:rPr>
              <a:t>working</a:t>
            </a:r>
            <a:r>
              <a:rPr sz="1800" spc="-20"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Central</a:t>
            </a:r>
            <a:r>
              <a:rPr sz="1800" spc="-25" dirty="0">
                <a:latin typeface="Calibri"/>
                <a:cs typeface="Calibri"/>
              </a:rPr>
              <a:t> </a:t>
            </a:r>
            <a:r>
              <a:rPr sz="1800" dirty="0">
                <a:latin typeface="Calibri"/>
                <a:cs typeface="Calibri"/>
              </a:rPr>
              <a:t>Accounts</a:t>
            </a:r>
            <a:r>
              <a:rPr sz="1800" spc="-25" dirty="0">
                <a:latin typeface="Calibri"/>
                <a:cs typeface="Calibri"/>
              </a:rPr>
              <a:t> </a:t>
            </a:r>
            <a:r>
              <a:rPr sz="1800" spc="-10" dirty="0">
                <a:latin typeface="Calibri"/>
                <a:cs typeface="Calibri"/>
              </a:rPr>
              <a:t>Payable,</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supply</a:t>
            </a:r>
            <a:r>
              <a:rPr sz="1800" spc="-25" dirty="0">
                <a:latin typeface="Calibri"/>
                <a:cs typeface="Calibri"/>
              </a:rPr>
              <a:t> all </a:t>
            </a:r>
            <a:r>
              <a:rPr sz="1800" dirty="0">
                <a:latin typeface="Calibri"/>
                <a:cs typeface="Calibri"/>
              </a:rPr>
              <a:t>required</a:t>
            </a:r>
            <a:r>
              <a:rPr sz="1800" spc="-25" dirty="0">
                <a:latin typeface="Calibri"/>
                <a:cs typeface="Calibri"/>
              </a:rPr>
              <a:t> </a:t>
            </a:r>
            <a:r>
              <a:rPr sz="1800" dirty="0">
                <a:latin typeface="Calibri"/>
                <a:cs typeface="Calibri"/>
              </a:rPr>
              <a:t>supporting</a:t>
            </a:r>
            <a:r>
              <a:rPr sz="1800" spc="-25" dirty="0">
                <a:latin typeface="Calibri"/>
                <a:cs typeface="Calibri"/>
              </a:rPr>
              <a:t> </a:t>
            </a:r>
            <a:r>
              <a:rPr sz="1800" dirty="0">
                <a:latin typeface="Calibri"/>
                <a:cs typeface="Calibri"/>
              </a:rPr>
              <a:t>documentation</a:t>
            </a:r>
            <a:r>
              <a:rPr sz="1800" spc="-25"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subject</a:t>
            </a:r>
            <a:r>
              <a:rPr sz="1800" spc="-30" dirty="0">
                <a:latin typeface="Calibri"/>
                <a:cs typeface="Calibri"/>
              </a:rPr>
              <a:t> </a:t>
            </a:r>
            <a:r>
              <a:rPr sz="1800" dirty="0">
                <a:latin typeface="Calibri"/>
                <a:cs typeface="Calibri"/>
              </a:rPr>
              <a:t>payments</a:t>
            </a:r>
            <a:r>
              <a:rPr sz="1800" spc="-35" dirty="0">
                <a:latin typeface="Calibri"/>
                <a:cs typeface="Calibri"/>
              </a:rPr>
              <a:t> </a:t>
            </a:r>
            <a:r>
              <a:rPr sz="1800" dirty="0">
                <a:latin typeface="Calibri"/>
                <a:cs typeface="Calibri"/>
              </a:rPr>
              <a:t>made</a:t>
            </a:r>
            <a:r>
              <a:rPr sz="1800" spc="-20" dirty="0">
                <a:latin typeface="Calibri"/>
                <a:cs typeface="Calibri"/>
              </a:rPr>
              <a:t> </a:t>
            </a:r>
            <a:r>
              <a:rPr sz="1800" dirty="0">
                <a:latin typeface="Calibri"/>
                <a:cs typeface="Calibri"/>
              </a:rPr>
              <a:t>from</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PI/researcher’s</a:t>
            </a:r>
            <a:r>
              <a:rPr sz="1800" spc="-30" dirty="0">
                <a:latin typeface="Calibri"/>
                <a:cs typeface="Calibri"/>
              </a:rPr>
              <a:t> </a:t>
            </a:r>
            <a:r>
              <a:rPr sz="1800" spc="-10" dirty="0">
                <a:latin typeface="Calibri"/>
                <a:cs typeface="Calibri"/>
              </a:rPr>
              <a:t>accounts.</a:t>
            </a:r>
            <a:endParaRPr sz="1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02260">
              <a:lnSpc>
                <a:spcPct val="100000"/>
              </a:lnSpc>
              <a:spcBef>
                <a:spcPts val="100"/>
              </a:spcBef>
            </a:pPr>
            <a:r>
              <a:rPr dirty="0"/>
              <a:t>Contract</a:t>
            </a:r>
            <a:r>
              <a:rPr spc="-85" dirty="0"/>
              <a:t> </a:t>
            </a:r>
            <a:r>
              <a:rPr dirty="0"/>
              <a:t>and</a:t>
            </a:r>
            <a:r>
              <a:rPr spc="-80" dirty="0"/>
              <a:t> </a:t>
            </a:r>
            <a:r>
              <a:rPr dirty="0"/>
              <a:t>Signatory</a:t>
            </a:r>
            <a:r>
              <a:rPr spc="-80" dirty="0"/>
              <a:t> </a:t>
            </a:r>
            <a:r>
              <a:rPr spc="-10" dirty="0"/>
              <a:t>Guidelines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218691"/>
            <a:ext cx="10516870" cy="2567940"/>
          </a:xfrm>
          <a:prstGeom prst="rect">
            <a:avLst/>
          </a:prstGeom>
        </p:spPr>
        <p:txBody>
          <a:bodyPr vert="horz" wrap="square" lIns="0" tIns="107315" rIns="0" bIns="0" rtlCol="0">
            <a:spAutoFit/>
          </a:bodyPr>
          <a:lstStyle/>
          <a:p>
            <a:pPr marL="240665" indent="-227965">
              <a:lnSpc>
                <a:spcPct val="100000"/>
              </a:lnSpc>
              <a:spcBef>
                <a:spcPts val="845"/>
              </a:spcBef>
              <a:buFont typeface="Arial"/>
              <a:buChar char="•"/>
              <a:tabLst>
                <a:tab pos="240665" algn="l"/>
              </a:tabLst>
            </a:pPr>
            <a:r>
              <a:rPr sz="1800" dirty="0">
                <a:latin typeface="Calibri"/>
                <a:cs typeface="Calibri"/>
              </a:rPr>
              <a:t>Note</a:t>
            </a:r>
            <a:r>
              <a:rPr sz="1800" spc="-1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depending</a:t>
            </a:r>
            <a:r>
              <a:rPr sz="1800" spc="-20" dirty="0">
                <a:latin typeface="Calibri"/>
                <a:cs typeface="Calibri"/>
              </a:rPr>
              <a:t> </a:t>
            </a:r>
            <a:r>
              <a:rPr sz="1800" dirty="0">
                <a:latin typeface="Calibri"/>
                <a:cs typeface="Calibri"/>
              </a:rPr>
              <a:t>on</a:t>
            </a:r>
            <a:r>
              <a:rPr sz="1800" spc="-15" dirty="0">
                <a:latin typeface="Calibri"/>
                <a:cs typeface="Calibri"/>
              </a:rPr>
              <a:t> </a:t>
            </a:r>
            <a:r>
              <a:rPr sz="1800" dirty="0">
                <a:latin typeface="Calibri"/>
                <a:cs typeface="Calibri"/>
              </a:rPr>
              <a:t>nature</a:t>
            </a:r>
            <a:r>
              <a:rPr sz="1800" spc="-1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contract/agreement,</a:t>
            </a:r>
            <a:r>
              <a:rPr sz="1800" spc="-20" dirty="0">
                <a:latin typeface="Calibri"/>
                <a:cs typeface="Calibri"/>
              </a:rPr>
              <a:t> </a:t>
            </a:r>
            <a:r>
              <a:rPr sz="1800" spc="-10" dirty="0">
                <a:latin typeface="Calibri"/>
                <a:cs typeface="Calibri"/>
              </a:rPr>
              <a:t>different</a:t>
            </a:r>
            <a:r>
              <a:rPr sz="1800" spc="-20" dirty="0">
                <a:latin typeface="Calibri"/>
                <a:cs typeface="Calibri"/>
              </a:rPr>
              <a:t> </a:t>
            </a:r>
            <a:r>
              <a:rPr sz="1800" dirty="0">
                <a:latin typeface="Calibri"/>
                <a:cs typeface="Calibri"/>
              </a:rPr>
              <a:t>signatory</a:t>
            </a:r>
            <a:r>
              <a:rPr sz="1800" spc="-25" dirty="0">
                <a:latin typeface="Calibri"/>
                <a:cs typeface="Calibri"/>
              </a:rPr>
              <a:t> </a:t>
            </a:r>
            <a:r>
              <a:rPr sz="1800" dirty="0">
                <a:latin typeface="Calibri"/>
                <a:cs typeface="Calibri"/>
              </a:rPr>
              <a:t>approval</a:t>
            </a:r>
            <a:r>
              <a:rPr sz="1800" spc="-20" dirty="0">
                <a:latin typeface="Calibri"/>
                <a:cs typeface="Calibri"/>
              </a:rPr>
              <a:t> </a:t>
            </a:r>
            <a:r>
              <a:rPr sz="1800" dirty="0">
                <a:latin typeface="Calibri"/>
                <a:cs typeface="Calibri"/>
              </a:rPr>
              <a:t>thresholds</a:t>
            </a:r>
            <a:r>
              <a:rPr sz="1800" spc="-20" dirty="0">
                <a:latin typeface="Calibri"/>
                <a:cs typeface="Calibri"/>
              </a:rPr>
              <a:t> </a:t>
            </a:r>
            <a:r>
              <a:rPr sz="1800" spc="-10" dirty="0">
                <a:latin typeface="Calibri"/>
                <a:cs typeface="Calibri"/>
              </a:rPr>
              <a:t>exist.</a:t>
            </a:r>
            <a:endParaRPr sz="1800">
              <a:latin typeface="Calibri"/>
              <a:cs typeface="Calibri"/>
            </a:endParaRPr>
          </a:p>
          <a:p>
            <a:pPr marL="241300" marR="5080" indent="-228600">
              <a:lnSpc>
                <a:spcPts val="1989"/>
              </a:lnSpc>
              <a:spcBef>
                <a:spcPts val="950"/>
              </a:spcBef>
              <a:buFont typeface="Arial"/>
              <a:buChar char="•"/>
              <a:tabLst>
                <a:tab pos="241300" algn="l"/>
              </a:tabLst>
            </a:pPr>
            <a:r>
              <a:rPr sz="1800" dirty="0">
                <a:latin typeface="Calibri"/>
                <a:cs typeface="Calibri"/>
              </a:rPr>
              <a:t>Each</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below</a:t>
            </a:r>
            <a:r>
              <a:rPr sz="1800" spc="-20" dirty="0">
                <a:latin typeface="Calibri"/>
                <a:cs typeface="Calibri"/>
              </a:rPr>
              <a:t> </a:t>
            </a:r>
            <a:r>
              <a:rPr sz="1800" dirty="0">
                <a:latin typeface="Calibri"/>
                <a:cs typeface="Calibri"/>
              </a:rPr>
              <a:t>has</a:t>
            </a:r>
            <a:r>
              <a:rPr sz="1800" spc="-20" dirty="0">
                <a:latin typeface="Calibri"/>
                <a:cs typeface="Calibri"/>
              </a:rPr>
              <a:t> </a:t>
            </a:r>
            <a:r>
              <a:rPr sz="1800" dirty="0">
                <a:latin typeface="Calibri"/>
                <a:cs typeface="Calibri"/>
              </a:rPr>
              <a:t>specific</a:t>
            </a:r>
            <a:r>
              <a:rPr sz="1800" spc="-15" dirty="0">
                <a:latin typeface="Calibri"/>
                <a:cs typeface="Calibri"/>
              </a:rPr>
              <a:t> </a:t>
            </a:r>
            <a:r>
              <a:rPr sz="1800" dirty="0">
                <a:latin typeface="Calibri"/>
                <a:cs typeface="Calibri"/>
              </a:rPr>
              <a:t>signing</a:t>
            </a:r>
            <a:r>
              <a:rPr sz="1800" spc="-15" dirty="0">
                <a:latin typeface="Calibri"/>
                <a:cs typeface="Calibri"/>
              </a:rPr>
              <a:t> </a:t>
            </a:r>
            <a:r>
              <a:rPr sz="1800" dirty="0">
                <a:latin typeface="Calibri"/>
                <a:cs typeface="Calibri"/>
              </a:rPr>
              <a:t>and/or</a:t>
            </a:r>
            <a:r>
              <a:rPr sz="1800" spc="-20" dirty="0">
                <a:latin typeface="Calibri"/>
                <a:cs typeface="Calibri"/>
              </a:rPr>
              <a:t> </a:t>
            </a:r>
            <a:r>
              <a:rPr sz="1800" dirty="0">
                <a:latin typeface="Calibri"/>
                <a:cs typeface="Calibri"/>
              </a:rPr>
              <a:t>disclosure</a:t>
            </a:r>
            <a:r>
              <a:rPr sz="1800" spc="-15" dirty="0">
                <a:latin typeface="Calibri"/>
                <a:cs typeface="Calibri"/>
              </a:rPr>
              <a:t> </a:t>
            </a:r>
            <a:r>
              <a:rPr sz="1800" dirty="0">
                <a:latin typeface="Calibri"/>
                <a:cs typeface="Calibri"/>
              </a:rPr>
              <a:t>requirements;</a:t>
            </a:r>
            <a:r>
              <a:rPr sz="1800" spc="370" dirty="0">
                <a:latin typeface="Calibri"/>
                <a:cs typeface="Calibri"/>
              </a:rPr>
              <a:t> </a:t>
            </a:r>
            <a:r>
              <a:rPr sz="1800" dirty="0">
                <a:latin typeface="Calibri"/>
                <a:cs typeface="Calibri"/>
              </a:rPr>
              <a:t>see</a:t>
            </a:r>
            <a:r>
              <a:rPr sz="1800" spc="-15" dirty="0">
                <a:latin typeface="Calibri"/>
                <a:cs typeface="Calibri"/>
              </a:rPr>
              <a:t> </a:t>
            </a:r>
            <a:r>
              <a:rPr sz="1800" dirty="0">
                <a:latin typeface="Calibri"/>
                <a:cs typeface="Calibri"/>
              </a:rPr>
              <a:t>policy</a:t>
            </a:r>
            <a:r>
              <a:rPr sz="1800" spc="-25" dirty="0">
                <a:latin typeface="Calibri"/>
                <a:cs typeface="Calibri"/>
              </a:rPr>
              <a:t> </a:t>
            </a:r>
            <a:r>
              <a:rPr sz="1800" dirty="0">
                <a:latin typeface="Calibri"/>
                <a:cs typeface="Calibri"/>
              </a:rPr>
              <a:t>appendix</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matrix</a:t>
            </a:r>
            <a:r>
              <a:rPr sz="1800" spc="-20" dirty="0">
                <a:latin typeface="Calibri"/>
                <a:cs typeface="Calibri"/>
              </a:rPr>
              <a:t> </a:t>
            </a:r>
            <a:r>
              <a:rPr sz="1800" dirty="0">
                <a:latin typeface="Calibri"/>
                <a:cs typeface="Calibri"/>
              </a:rPr>
              <a:t>that</a:t>
            </a:r>
            <a:r>
              <a:rPr sz="1800" spc="-20" dirty="0">
                <a:latin typeface="Calibri"/>
                <a:cs typeface="Calibri"/>
              </a:rPr>
              <a:t> </a:t>
            </a:r>
            <a:r>
              <a:rPr sz="1800" spc="-10" dirty="0">
                <a:latin typeface="Calibri"/>
                <a:cs typeface="Calibri"/>
              </a:rPr>
              <a:t>lists </a:t>
            </a:r>
            <a:r>
              <a:rPr sz="1800" dirty="0">
                <a:latin typeface="Calibri"/>
                <a:cs typeface="Calibri"/>
              </a:rPr>
              <a:t>threshold</a:t>
            </a:r>
            <a:r>
              <a:rPr sz="1800" spc="-20" dirty="0">
                <a:latin typeface="Calibri"/>
                <a:cs typeface="Calibri"/>
              </a:rPr>
              <a:t> </a:t>
            </a:r>
            <a:r>
              <a:rPr sz="1800" dirty="0">
                <a:latin typeface="Calibri"/>
                <a:cs typeface="Calibri"/>
              </a:rPr>
              <a:t>levels</a:t>
            </a:r>
            <a:r>
              <a:rPr sz="1800" spc="-15" dirty="0">
                <a:latin typeface="Calibri"/>
                <a:cs typeface="Calibri"/>
              </a:rPr>
              <a:t> </a:t>
            </a:r>
            <a:r>
              <a:rPr sz="1800" dirty="0">
                <a:latin typeface="Calibri"/>
                <a:cs typeface="Calibri"/>
              </a:rPr>
              <a:t>by</a:t>
            </a:r>
            <a:r>
              <a:rPr sz="1800" spc="-15" dirty="0">
                <a:latin typeface="Calibri"/>
                <a:cs typeface="Calibri"/>
              </a:rPr>
              <a:t> </a:t>
            </a:r>
            <a:r>
              <a:rPr sz="1800" spc="-10" dirty="0">
                <a:latin typeface="Calibri"/>
                <a:cs typeface="Calibri"/>
              </a:rPr>
              <a:t>contract/agreement</a:t>
            </a:r>
            <a:r>
              <a:rPr sz="1800" spc="-15" dirty="0">
                <a:latin typeface="Calibri"/>
                <a:cs typeface="Calibri"/>
              </a:rPr>
              <a:t> </a:t>
            </a:r>
            <a:r>
              <a:rPr sz="1800" spc="-10" dirty="0">
                <a:latin typeface="Calibri"/>
                <a:cs typeface="Calibri"/>
              </a:rPr>
              <a:t>type:</a:t>
            </a:r>
            <a:endParaRPr sz="1800">
              <a:latin typeface="Calibri"/>
              <a:cs typeface="Calibri"/>
            </a:endParaRPr>
          </a:p>
          <a:p>
            <a:pPr marL="755015" lvl="1" indent="-285115">
              <a:lnSpc>
                <a:spcPct val="100000"/>
              </a:lnSpc>
              <a:spcBef>
                <a:spcPts val="204"/>
              </a:spcBef>
              <a:buFont typeface="Arial"/>
              <a:buChar char="•"/>
              <a:tabLst>
                <a:tab pos="755015" algn="l"/>
              </a:tabLst>
            </a:pPr>
            <a:r>
              <a:rPr sz="1800" dirty="0">
                <a:latin typeface="Calibri"/>
                <a:cs typeface="Calibri"/>
              </a:rPr>
              <a:t>Independent</a:t>
            </a:r>
            <a:r>
              <a:rPr sz="1800" spc="-40" dirty="0">
                <a:latin typeface="Calibri"/>
                <a:cs typeface="Calibri"/>
              </a:rPr>
              <a:t> </a:t>
            </a:r>
            <a:r>
              <a:rPr sz="1800" spc="-10" dirty="0">
                <a:latin typeface="Calibri"/>
                <a:cs typeface="Calibri"/>
              </a:rPr>
              <a:t>contractors</a:t>
            </a:r>
            <a:r>
              <a:rPr sz="1800" spc="-25" dirty="0">
                <a:latin typeface="Calibri"/>
                <a:cs typeface="Calibri"/>
              </a:rPr>
              <a:t> </a:t>
            </a:r>
            <a:r>
              <a:rPr sz="1800" dirty="0">
                <a:latin typeface="Calibri"/>
                <a:cs typeface="Calibri"/>
              </a:rPr>
              <a:t>(e.g.,</a:t>
            </a:r>
            <a:r>
              <a:rPr sz="1800" spc="-25" dirty="0">
                <a:latin typeface="Calibri"/>
                <a:cs typeface="Calibri"/>
              </a:rPr>
              <a:t> </a:t>
            </a:r>
            <a:r>
              <a:rPr sz="1800" dirty="0">
                <a:latin typeface="Calibri"/>
                <a:cs typeface="Calibri"/>
              </a:rPr>
              <a:t>consultants,</a:t>
            </a:r>
            <a:r>
              <a:rPr sz="1800" spc="-20" dirty="0">
                <a:latin typeface="Calibri"/>
                <a:cs typeface="Calibri"/>
              </a:rPr>
              <a:t> </a:t>
            </a:r>
            <a:r>
              <a:rPr sz="1800" spc="-10" dirty="0">
                <a:latin typeface="Calibri"/>
                <a:cs typeface="Calibri"/>
              </a:rPr>
              <a:t>individuals)</a:t>
            </a:r>
            <a:endParaRPr sz="1800">
              <a:latin typeface="Calibri"/>
              <a:cs typeface="Calibri"/>
            </a:endParaRPr>
          </a:p>
          <a:p>
            <a:pPr marL="755015" lvl="1" indent="-285115">
              <a:lnSpc>
                <a:spcPct val="100000"/>
              </a:lnSpc>
              <a:spcBef>
                <a:spcPts val="240"/>
              </a:spcBef>
              <a:buFont typeface="Arial"/>
              <a:buChar char="•"/>
              <a:tabLst>
                <a:tab pos="755015" algn="l"/>
              </a:tabLst>
            </a:pPr>
            <a:r>
              <a:rPr sz="1800" dirty="0">
                <a:latin typeface="Calibri"/>
                <a:cs typeface="Calibri"/>
              </a:rPr>
              <a:t>Goods</a:t>
            </a:r>
            <a:r>
              <a:rPr sz="1800" spc="-3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Services</a:t>
            </a:r>
            <a:r>
              <a:rPr sz="1800" spc="-25" dirty="0">
                <a:latin typeface="Calibri"/>
                <a:cs typeface="Calibri"/>
              </a:rPr>
              <a:t> </a:t>
            </a:r>
            <a:r>
              <a:rPr sz="1800" dirty="0">
                <a:latin typeface="Calibri"/>
                <a:cs typeface="Calibri"/>
              </a:rPr>
              <a:t>(e.g.,</a:t>
            </a:r>
            <a:r>
              <a:rPr sz="1800" spc="-15" dirty="0">
                <a:latin typeface="Calibri"/>
                <a:cs typeface="Calibri"/>
              </a:rPr>
              <a:t> </a:t>
            </a:r>
            <a:r>
              <a:rPr sz="1800" dirty="0">
                <a:latin typeface="Calibri"/>
                <a:cs typeface="Calibri"/>
              </a:rPr>
              <a:t>conferences,</a:t>
            </a:r>
            <a:r>
              <a:rPr sz="1800" spc="-20" dirty="0">
                <a:latin typeface="Calibri"/>
                <a:cs typeface="Calibri"/>
              </a:rPr>
              <a:t> </a:t>
            </a:r>
            <a:r>
              <a:rPr sz="1800" dirty="0">
                <a:latin typeface="Calibri"/>
                <a:cs typeface="Calibri"/>
              </a:rPr>
              <a:t>hotels,</a:t>
            </a:r>
            <a:r>
              <a:rPr sz="1800" spc="-20" dirty="0">
                <a:latin typeface="Calibri"/>
                <a:cs typeface="Calibri"/>
              </a:rPr>
              <a:t> </a:t>
            </a:r>
            <a:r>
              <a:rPr sz="1800" dirty="0">
                <a:latin typeface="Calibri"/>
                <a:cs typeface="Calibri"/>
              </a:rPr>
              <a:t>catering,</a:t>
            </a:r>
            <a:r>
              <a:rPr sz="1800" spc="-20" dirty="0">
                <a:latin typeface="Calibri"/>
                <a:cs typeface="Calibri"/>
              </a:rPr>
              <a:t> </a:t>
            </a:r>
            <a:r>
              <a:rPr sz="1800" dirty="0">
                <a:latin typeface="Calibri"/>
                <a:cs typeface="Calibri"/>
              </a:rPr>
              <a:t>*not*</a:t>
            </a:r>
            <a:r>
              <a:rPr sz="1800" spc="-15" dirty="0">
                <a:latin typeface="Calibri"/>
                <a:cs typeface="Calibri"/>
              </a:rPr>
              <a:t> </a:t>
            </a:r>
            <a:r>
              <a:rPr sz="1800" spc="-10" dirty="0">
                <a:latin typeface="Calibri"/>
                <a:cs typeface="Calibri"/>
              </a:rPr>
              <a:t>individuals)</a:t>
            </a:r>
            <a:endParaRPr sz="1800">
              <a:latin typeface="Calibri"/>
              <a:cs typeface="Calibri"/>
            </a:endParaRPr>
          </a:p>
          <a:p>
            <a:pPr marL="755015" lvl="1" indent="-285115">
              <a:lnSpc>
                <a:spcPct val="100000"/>
              </a:lnSpc>
              <a:spcBef>
                <a:spcPts val="335"/>
              </a:spcBef>
              <a:buFont typeface="Arial"/>
              <a:buChar char="•"/>
              <a:tabLst>
                <a:tab pos="755015" algn="l"/>
              </a:tabLst>
            </a:pPr>
            <a:r>
              <a:rPr sz="1800" dirty="0">
                <a:latin typeface="Calibri"/>
                <a:cs typeface="Calibri"/>
              </a:rPr>
              <a:t>Building and equipment</a:t>
            </a:r>
            <a:r>
              <a:rPr sz="1800" spc="-5" dirty="0">
                <a:latin typeface="Calibri"/>
                <a:cs typeface="Calibri"/>
              </a:rPr>
              <a:t> </a:t>
            </a:r>
            <a:r>
              <a:rPr sz="1800" spc="-10" dirty="0">
                <a:latin typeface="Calibri"/>
                <a:cs typeface="Calibri"/>
              </a:rPr>
              <a:t>related</a:t>
            </a:r>
            <a:endParaRPr sz="1800">
              <a:latin typeface="Calibri"/>
              <a:cs typeface="Calibri"/>
            </a:endParaRPr>
          </a:p>
          <a:p>
            <a:pPr marL="755015" lvl="1" indent="-285115">
              <a:lnSpc>
                <a:spcPct val="100000"/>
              </a:lnSpc>
              <a:spcBef>
                <a:spcPts val="240"/>
              </a:spcBef>
              <a:buFont typeface="Arial"/>
              <a:buChar char="•"/>
              <a:tabLst>
                <a:tab pos="755015" algn="l"/>
              </a:tabLst>
            </a:pPr>
            <a:r>
              <a:rPr sz="1800" spc="-10" dirty="0">
                <a:latin typeface="Calibri"/>
                <a:cs typeface="Calibri"/>
              </a:rPr>
              <a:t>Software/IT</a:t>
            </a:r>
            <a:endParaRPr sz="1800">
              <a:latin typeface="Calibri"/>
              <a:cs typeface="Calibri"/>
            </a:endParaRPr>
          </a:p>
          <a:p>
            <a:pPr marL="755015" lvl="1" indent="-285115">
              <a:lnSpc>
                <a:spcPct val="100000"/>
              </a:lnSpc>
              <a:spcBef>
                <a:spcPts val="360"/>
              </a:spcBef>
              <a:buFont typeface="Arial"/>
              <a:buChar char="•"/>
              <a:tabLst>
                <a:tab pos="755015" algn="l"/>
              </a:tabLst>
            </a:pPr>
            <a:r>
              <a:rPr sz="1800" dirty="0">
                <a:latin typeface="Calibri"/>
                <a:cs typeface="Calibri"/>
              </a:rPr>
              <a:t>Collaboration</a:t>
            </a:r>
            <a:r>
              <a:rPr sz="1800" spc="-75" dirty="0">
                <a:latin typeface="Calibri"/>
                <a:cs typeface="Calibri"/>
              </a:rPr>
              <a:t> </a:t>
            </a:r>
            <a:r>
              <a:rPr sz="1800" spc="-10" dirty="0">
                <a:latin typeface="Calibri"/>
                <a:cs typeface="Calibri"/>
              </a:rPr>
              <a:t>agreements</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866140">
              <a:lnSpc>
                <a:spcPct val="100000"/>
              </a:lnSpc>
              <a:spcBef>
                <a:spcPts val="100"/>
              </a:spcBef>
            </a:pPr>
            <a:r>
              <a:rPr dirty="0"/>
              <a:t>Why</a:t>
            </a:r>
            <a:r>
              <a:rPr spc="-110" dirty="0"/>
              <a:t> </a:t>
            </a:r>
            <a:r>
              <a:rPr dirty="0"/>
              <a:t>Financial</a:t>
            </a:r>
            <a:r>
              <a:rPr spc="-105" dirty="0"/>
              <a:t> </a:t>
            </a:r>
            <a:r>
              <a:rPr dirty="0"/>
              <a:t>Policies</a:t>
            </a:r>
            <a:r>
              <a:rPr spc="-95" dirty="0"/>
              <a:t> </a:t>
            </a:r>
            <a:r>
              <a:rPr spc="-10" dirty="0"/>
              <a:t>Matter</a:t>
            </a:r>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459738" y="1313179"/>
            <a:ext cx="10694670" cy="3524885"/>
          </a:xfrm>
          <a:prstGeom prst="rect">
            <a:avLst/>
          </a:prstGeom>
        </p:spPr>
        <p:txBody>
          <a:bodyPr vert="horz" wrap="square" lIns="0" tIns="48260" rIns="0" bIns="0" rtlCol="0">
            <a:spAutoFit/>
          </a:bodyPr>
          <a:lstStyle/>
          <a:p>
            <a:pPr marL="12700" marR="320040">
              <a:lnSpc>
                <a:spcPts val="1900"/>
              </a:lnSpc>
              <a:spcBef>
                <a:spcPts val="380"/>
              </a:spcBef>
            </a:pPr>
            <a:r>
              <a:rPr sz="1800" dirty="0">
                <a:latin typeface="Calibri"/>
                <a:cs typeface="Calibri"/>
              </a:rPr>
              <a:t>Financial</a:t>
            </a:r>
            <a:r>
              <a:rPr sz="1800" spc="-20" dirty="0">
                <a:latin typeface="Calibri"/>
                <a:cs typeface="Calibri"/>
              </a:rPr>
              <a:t> </a:t>
            </a:r>
            <a:r>
              <a:rPr sz="1800" dirty="0">
                <a:latin typeface="Calibri"/>
                <a:cs typeface="Calibri"/>
              </a:rPr>
              <a:t>policies</a:t>
            </a:r>
            <a:r>
              <a:rPr sz="1800" spc="-5" dirty="0">
                <a:latin typeface="Calibri"/>
                <a:cs typeface="Calibri"/>
              </a:rPr>
              <a:t> </a:t>
            </a:r>
            <a:r>
              <a:rPr sz="1800" dirty="0">
                <a:latin typeface="Calibri"/>
                <a:cs typeface="Calibri"/>
              </a:rPr>
              <a:t>outline</a:t>
            </a:r>
            <a:r>
              <a:rPr sz="1800" spc="-5" dirty="0">
                <a:latin typeface="Calibri"/>
                <a:cs typeface="Calibri"/>
              </a:rPr>
              <a:t> </a:t>
            </a:r>
            <a:r>
              <a:rPr sz="1800" dirty="0">
                <a:latin typeface="Calibri"/>
                <a:cs typeface="Calibri"/>
              </a:rPr>
              <a:t>the rules</a:t>
            </a:r>
            <a:r>
              <a:rPr sz="1800" spc="-10" dirty="0">
                <a:latin typeface="Calibri"/>
                <a:cs typeface="Calibri"/>
              </a:rPr>
              <a:t> </a:t>
            </a:r>
            <a:r>
              <a:rPr sz="1800" dirty="0">
                <a:latin typeface="Calibri"/>
                <a:cs typeface="Calibri"/>
              </a:rPr>
              <a:t>under</a:t>
            </a:r>
            <a:r>
              <a:rPr sz="1800" spc="-10" dirty="0">
                <a:latin typeface="Calibri"/>
                <a:cs typeface="Calibri"/>
              </a:rPr>
              <a:t> </a:t>
            </a:r>
            <a:r>
              <a:rPr sz="1800" dirty="0">
                <a:latin typeface="Calibri"/>
                <a:cs typeface="Calibri"/>
              </a:rPr>
              <a:t>which we are allowed to</a:t>
            </a:r>
            <a:r>
              <a:rPr sz="1800" spc="-5" dirty="0">
                <a:latin typeface="Calibri"/>
                <a:cs typeface="Calibri"/>
              </a:rPr>
              <a:t> </a:t>
            </a:r>
            <a:r>
              <a:rPr sz="1800" dirty="0">
                <a:latin typeface="Calibri"/>
                <a:cs typeface="Calibri"/>
              </a:rPr>
              <a:t>spend </a:t>
            </a:r>
            <a:r>
              <a:rPr sz="1800" spc="-10" dirty="0">
                <a:latin typeface="Calibri"/>
                <a:cs typeface="Calibri"/>
              </a:rPr>
              <a:t>Harvard’s </a:t>
            </a:r>
            <a:r>
              <a:rPr sz="1800" dirty="0">
                <a:latin typeface="Calibri"/>
                <a:cs typeface="Calibri"/>
              </a:rPr>
              <a:t>funds.</a:t>
            </a:r>
            <a:r>
              <a:rPr sz="1800" spc="-45" dirty="0">
                <a:latin typeface="Calibri"/>
                <a:cs typeface="Calibri"/>
              </a:rPr>
              <a:t> </a:t>
            </a:r>
            <a:r>
              <a:rPr sz="1800" dirty="0">
                <a:latin typeface="Calibri"/>
                <a:cs typeface="Calibri"/>
              </a:rPr>
              <a:t>HLS</a:t>
            </a:r>
            <a:r>
              <a:rPr sz="1800" spc="-10" dirty="0">
                <a:latin typeface="Calibri"/>
                <a:cs typeface="Calibri"/>
              </a:rPr>
              <a:t> </a:t>
            </a:r>
            <a:r>
              <a:rPr sz="1800" dirty="0">
                <a:latin typeface="Calibri"/>
                <a:cs typeface="Calibri"/>
              </a:rPr>
              <a:t>has</a:t>
            </a:r>
            <a:r>
              <a:rPr sz="1800" spc="-10" dirty="0">
                <a:latin typeface="Calibri"/>
                <a:cs typeface="Calibri"/>
              </a:rPr>
              <a:t> </a:t>
            </a:r>
            <a:r>
              <a:rPr sz="1800" dirty="0">
                <a:latin typeface="Calibri"/>
                <a:cs typeface="Calibri"/>
              </a:rPr>
              <a:t>a</a:t>
            </a:r>
            <a:r>
              <a:rPr sz="1800" spc="-5" dirty="0">
                <a:latin typeface="Calibri"/>
                <a:cs typeface="Calibri"/>
              </a:rPr>
              <a:t> </a:t>
            </a:r>
            <a:r>
              <a:rPr sz="1800" spc="-10" dirty="0">
                <a:latin typeface="Calibri"/>
                <a:cs typeface="Calibri"/>
              </a:rPr>
              <a:t>stewardship </a:t>
            </a:r>
            <a:r>
              <a:rPr sz="1800" dirty="0">
                <a:latin typeface="Calibri"/>
                <a:cs typeface="Calibri"/>
              </a:rPr>
              <a:t>obligation</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use</a:t>
            </a:r>
            <a:r>
              <a:rPr sz="1800" spc="-20" dirty="0">
                <a:latin typeface="Calibri"/>
                <a:cs typeface="Calibri"/>
              </a:rPr>
              <a:t> </a:t>
            </a:r>
            <a:r>
              <a:rPr sz="1800" dirty="0">
                <a:latin typeface="Calibri"/>
                <a:cs typeface="Calibri"/>
              </a:rPr>
              <a:t>its</a:t>
            </a:r>
            <a:r>
              <a:rPr sz="1800" spc="-25" dirty="0">
                <a:latin typeface="Calibri"/>
                <a:cs typeface="Calibri"/>
              </a:rPr>
              <a:t> </a:t>
            </a:r>
            <a:r>
              <a:rPr sz="1800" dirty="0">
                <a:latin typeface="Calibri"/>
                <a:cs typeface="Calibri"/>
              </a:rPr>
              <a:t>resources</a:t>
            </a:r>
            <a:r>
              <a:rPr sz="1800" spc="-20" dirty="0">
                <a:latin typeface="Calibri"/>
                <a:cs typeface="Calibri"/>
              </a:rPr>
              <a:t> </a:t>
            </a:r>
            <a:r>
              <a:rPr sz="1800" dirty="0">
                <a:latin typeface="Calibri"/>
                <a:cs typeface="Calibri"/>
              </a:rPr>
              <a:t>prudently</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furtherance</a:t>
            </a:r>
            <a:r>
              <a:rPr sz="1800" spc="-2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its</a:t>
            </a:r>
            <a:r>
              <a:rPr sz="1800" spc="-25" dirty="0">
                <a:latin typeface="Calibri"/>
                <a:cs typeface="Calibri"/>
              </a:rPr>
              <a:t> </a:t>
            </a:r>
            <a:r>
              <a:rPr sz="1800" dirty="0">
                <a:latin typeface="Calibri"/>
                <a:cs typeface="Calibri"/>
              </a:rPr>
              <a:t>mission</a:t>
            </a:r>
            <a:r>
              <a:rPr sz="1800" spc="-2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education</a:t>
            </a:r>
            <a:r>
              <a:rPr sz="1800" spc="-2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research.</a:t>
            </a:r>
            <a:endParaRPr sz="1800">
              <a:latin typeface="Calibri"/>
              <a:cs typeface="Calibri"/>
            </a:endParaRPr>
          </a:p>
          <a:p>
            <a:pPr marL="64769">
              <a:lnSpc>
                <a:spcPct val="100000"/>
              </a:lnSpc>
              <a:spcBef>
                <a:spcPts val="815"/>
              </a:spcBef>
            </a:pPr>
            <a:r>
              <a:rPr sz="1800" dirty="0">
                <a:latin typeface="Calibri"/>
                <a:cs typeface="Calibri"/>
              </a:rPr>
              <a:t>These</a:t>
            </a:r>
            <a:r>
              <a:rPr sz="1800" spc="-5" dirty="0">
                <a:latin typeface="Calibri"/>
                <a:cs typeface="Calibri"/>
              </a:rPr>
              <a:t> </a:t>
            </a:r>
            <a:r>
              <a:rPr sz="1800" dirty="0">
                <a:latin typeface="Calibri"/>
                <a:cs typeface="Calibri"/>
              </a:rPr>
              <a:t>policies</a:t>
            </a:r>
            <a:r>
              <a:rPr sz="1800" spc="-15" dirty="0">
                <a:latin typeface="Calibri"/>
                <a:cs typeface="Calibri"/>
              </a:rPr>
              <a:t> </a:t>
            </a:r>
            <a:r>
              <a:rPr sz="1800" dirty="0">
                <a:latin typeface="Calibri"/>
                <a:cs typeface="Calibri"/>
              </a:rPr>
              <a:t>come to</a:t>
            </a:r>
            <a:r>
              <a:rPr sz="1800" spc="-10" dirty="0">
                <a:latin typeface="Calibri"/>
                <a:cs typeface="Calibri"/>
              </a:rPr>
              <a:t> </a:t>
            </a:r>
            <a:r>
              <a:rPr sz="1800" dirty="0">
                <a:latin typeface="Calibri"/>
                <a:cs typeface="Calibri"/>
              </a:rPr>
              <a:t>us</a:t>
            </a:r>
            <a:r>
              <a:rPr sz="1800" spc="-10" dirty="0">
                <a:latin typeface="Calibri"/>
                <a:cs typeface="Calibri"/>
              </a:rPr>
              <a:t> </a:t>
            </a:r>
            <a:r>
              <a:rPr sz="1800" spc="-20" dirty="0">
                <a:latin typeface="Calibri"/>
                <a:cs typeface="Calibri"/>
              </a:rPr>
              <a:t>from:</a:t>
            </a:r>
            <a:endParaRPr sz="1800">
              <a:latin typeface="Calibri"/>
              <a:cs typeface="Calibri"/>
            </a:endParaRPr>
          </a:p>
          <a:p>
            <a:pPr marL="698500" marR="641350" indent="-228600">
              <a:lnSpc>
                <a:spcPts val="1900"/>
              </a:lnSpc>
              <a:spcBef>
                <a:spcPts val="520"/>
              </a:spcBef>
              <a:buFont typeface="Arial"/>
              <a:buChar char="•"/>
              <a:tabLst>
                <a:tab pos="698500" algn="l"/>
              </a:tabLst>
            </a:pPr>
            <a:r>
              <a:rPr sz="1800" dirty="0">
                <a:latin typeface="Calibri"/>
                <a:cs typeface="Calibri"/>
              </a:rPr>
              <a:t>The</a:t>
            </a:r>
            <a:r>
              <a:rPr sz="1800" spc="-25" dirty="0">
                <a:latin typeface="Calibri"/>
                <a:cs typeface="Calibri"/>
              </a:rPr>
              <a:t> </a:t>
            </a:r>
            <a:r>
              <a:rPr sz="1800" dirty="0">
                <a:latin typeface="Calibri"/>
                <a:cs typeface="Calibri"/>
              </a:rPr>
              <a:t>federal</a:t>
            </a:r>
            <a:r>
              <a:rPr sz="1800" spc="-30" dirty="0">
                <a:latin typeface="Calibri"/>
                <a:cs typeface="Calibri"/>
              </a:rPr>
              <a:t> </a:t>
            </a:r>
            <a:r>
              <a:rPr sz="1800" dirty="0">
                <a:latin typeface="Calibri"/>
                <a:cs typeface="Calibri"/>
              </a:rPr>
              <a:t>government,</a:t>
            </a:r>
            <a:r>
              <a:rPr sz="1800" spc="-25" dirty="0">
                <a:latin typeface="Calibri"/>
                <a:cs typeface="Calibri"/>
              </a:rPr>
              <a:t> </a:t>
            </a:r>
            <a:r>
              <a:rPr sz="1800" dirty="0">
                <a:latin typeface="Calibri"/>
                <a:cs typeface="Calibri"/>
              </a:rPr>
              <a:t>(Internal</a:t>
            </a:r>
            <a:r>
              <a:rPr sz="1800" spc="-35" dirty="0">
                <a:latin typeface="Calibri"/>
                <a:cs typeface="Calibri"/>
              </a:rPr>
              <a:t> </a:t>
            </a:r>
            <a:r>
              <a:rPr sz="1800" dirty="0">
                <a:latin typeface="Calibri"/>
                <a:cs typeface="Calibri"/>
              </a:rPr>
              <a:t>Revenue</a:t>
            </a:r>
            <a:r>
              <a:rPr sz="1800" spc="-20" dirty="0">
                <a:latin typeface="Calibri"/>
                <a:cs typeface="Calibri"/>
              </a:rPr>
              <a:t> </a:t>
            </a:r>
            <a:r>
              <a:rPr sz="1800" dirty="0">
                <a:latin typeface="Calibri"/>
                <a:cs typeface="Calibri"/>
              </a:rPr>
              <a:t>Service,</a:t>
            </a:r>
            <a:r>
              <a:rPr sz="1800" spc="-25" dirty="0">
                <a:latin typeface="Calibri"/>
                <a:cs typeface="Calibri"/>
              </a:rPr>
              <a:t> </a:t>
            </a:r>
            <a:r>
              <a:rPr sz="1800" dirty="0">
                <a:latin typeface="Calibri"/>
                <a:cs typeface="Calibri"/>
              </a:rPr>
              <a:t>Department</a:t>
            </a:r>
            <a:r>
              <a:rPr sz="1800" spc="-30" dirty="0">
                <a:latin typeface="Calibri"/>
                <a:cs typeface="Calibri"/>
              </a:rPr>
              <a:t> </a:t>
            </a:r>
            <a:r>
              <a:rPr sz="1800" dirty="0">
                <a:latin typeface="Calibri"/>
                <a:cs typeface="Calibri"/>
              </a:rPr>
              <a:t>of</a:t>
            </a:r>
            <a:r>
              <a:rPr sz="1800" spc="-30" dirty="0">
                <a:latin typeface="Calibri"/>
                <a:cs typeface="Calibri"/>
              </a:rPr>
              <a:t> </a:t>
            </a:r>
            <a:r>
              <a:rPr sz="1800" spc="-20" dirty="0">
                <a:latin typeface="Calibri"/>
                <a:cs typeface="Calibri"/>
              </a:rPr>
              <a:t>Labor,</a:t>
            </a:r>
            <a:r>
              <a:rPr sz="1800" spc="-25" dirty="0">
                <a:latin typeface="Calibri"/>
                <a:cs typeface="Calibri"/>
              </a:rPr>
              <a:t> </a:t>
            </a:r>
            <a:r>
              <a:rPr sz="1800" dirty="0">
                <a:latin typeface="Calibri"/>
                <a:cs typeface="Calibri"/>
              </a:rPr>
              <a:t>laws</a:t>
            </a:r>
            <a:r>
              <a:rPr sz="1800" spc="-30" dirty="0">
                <a:latin typeface="Calibri"/>
                <a:cs typeface="Calibri"/>
              </a:rPr>
              <a:t> </a:t>
            </a:r>
            <a:r>
              <a:rPr sz="1800" dirty="0">
                <a:latin typeface="Calibri"/>
                <a:cs typeface="Calibri"/>
              </a:rPr>
              <a:t>such</a:t>
            </a:r>
            <a:r>
              <a:rPr sz="1800" spc="-25" dirty="0">
                <a:latin typeface="Calibri"/>
                <a:cs typeface="Calibri"/>
              </a:rPr>
              <a:t> </a:t>
            </a:r>
            <a:r>
              <a:rPr sz="1800" dirty="0">
                <a:latin typeface="Calibri"/>
                <a:cs typeface="Calibri"/>
              </a:rPr>
              <a:t>as</a:t>
            </a:r>
            <a:r>
              <a:rPr sz="1800" spc="-30"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Fair</a:t>
            </a:r>
            <a:r>
              <a:rPr sz="1800" spc="-30" dirty="0">
                <a:latin typeface="Calibri"/>
                <a:cs typeface="Calibri"/>
              </a:rPr>
              <a:t> </a:t>
            </a:r>
            <a:r>
              <a:rPr sz="1800" spc="-10" dirty="0">
                <a:latin typeface="Calibri"/>
                <a:cs typeface="Calibri"/>
              </a:rPr>
              <a:t>Labor </a:t>
            </a:r>
            <a:r>
              <a:rPr sz="1800" dirty="0">
                <a:latin typeface="Calibri"/>
                <a:cs typeface="Calibri"/>
              </a:rPr>
              <a:t>Standards</a:t>
            </a:r>
            <a:r>
              <a:rPr sz="1800" spc="-40" dirty="0">
                <a:latin typeface="Calibri"/>
                <a:cs typeface="Calibri"/>
              </a:rPr>
              <a:t> </a:t>
            </a:r>
            <a:r>
              <a:rPr sz="1800" dirty="0">
                <a:latin typeface="Calibri"/>
                <a:cs typeface="Calibri"/>
              </a:rPr>
              <a:t>Act,</a:t>
            </a:r>
            <a:r>
              <a:rPr sz="1800" spc="-20" dirty="0">
                <a:latin typeface="Calibri"/>
                <a:cs typeface="Calibri"/>
              </a:rPr>
              <a:t> </a:t>
            </a:r>
            <a:r>
              <a:rPr sz="1800" dirty="0">
                <a:latin typeface="Calibri"/>
                <a:cs typeface="Calibri"/>
              </a:rPr>
              <a:t>Department</a:t>
            </a:r>
            <a:r>
              <a:rPr sz="1800" spc="-30"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Homeland</a:t>
            </a:r>
            <a:r>
              <a:rPr sz="1800" spc="-20" dirty="0">
                <a:latin typeface="Calibri"/>
                <a:cs typeface="Calibri"/>
              </a:rPr>
              <a:t> </a:t>
            </a:r>
            <a:r>
              <a:rPr sz="1800" spc="-10" dirty="0">
                <a:latin typeface="Calibri"/>
                <a:cs typeface="Calibri"/>
              </a:rPr>
              <a:t>Security,</a:t>
            </a:r>
            <a:r>
              <a:rPr sz="1800" spc="-20" dirty="0">
                <a:latin typeface="Calibri"/>
                <a:cs typeface="Calibri"/>
              </a:rPr>
              <a:t> </a:t>
            </a:r>
            <a:r>
              <a:rPr sz="1800" spc="-10" dirty="0">
                <a:latin typeface="Calibri"/>
                <a:cs typeface="Calibri"/>
              </a:rPr>
              <a:t>etc.),</a:t>
            </a:r>
            <a:endParaRPr sz="1800">
              <a:latin typeface="Calibri"/>
              <a:cs typeface="Calibri"/>
            </a:endParaRPr>
          </a:p>
          <a:p>
            <a:pPr marL="697865" indent="-227965">
              <a:lnSpc>
                <a:spcPct val="100000"/>
              </a:lnSpc>
              <a:spcBef>
                <a:spcPts val="335"/>
              </a:spcBef>
              <a:buFont typeface="Arial"/>
              <a:buChar char="•"/>
              <a:tabLst>
                <a:tab pos="697865" algn="l"/>
              </a:tabLst>
            </a:pPr>
            <a:r>
              <a:rPr sz="1800" dirty="0">
                <a:latin typeface="Calibri"/>
                <a:cs typeface="Calibri"/>
              </a:rPr>
              <a:t>The</a:t>
            </a:r>
            <a:r>
              <a:rPr sz="1800" spc="-25" dirty="0">
                <a:latin typeface="Calibri"/>
                <a:cs typeface="Calibri"/>
              </a:rPr>
              <a:t> </a:t>
            </a:r>
            <a:r>
              <a:rPr sz="1800" dirty="0">
                <a:latin typeface="Calibri"/>
                <a:cs typeface="Calibri"/>
              </a:rPr>
              <a:t>Commonwealth</a:t>
            </a:r>
            <a:r>
              <a:rPr sz="1800" spc="-1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Massachusetts</a:t>
            </a:r>
            <a:r>
              <a:rPr sz="1800" spc="-25" dirty="0">
                <a:latin typeface="Calibri"/>
                <a:cs typeface="Calibri"/>
              </a:rPr>
              <a:t> </a:t>
            </a:r>
            <a:r>
              <a:rPr sz="1800" dirty="0">
                <a:latin typeface="Calibri"/>
                <a:cs typeface="Calibri"/>
              </a:rPr>
              <a:t>laws</a:t>
            </a:r>
            <a:r>
              <a:rPr sz="1800" spc="-25" dirty="0">
                <a:latin typeface="Calibri"/>
                <a:cs typeface="Calibri"/>
              </a:rPr>
              <a:t> </a:t>
            </a:r>
            <a:r>
              <a:rPr sz="1800" dirty="0">
                <a:latin typeface="Calibri"/>
                <a:cs typeface="Calibri"/>
              </a:rPr>
              <a:t>and</a:t>
            </a:r>
            <a:r>
              <a:rPr sz="1800" spc="-10" dirty="0">
                <a:latin typeface="Calibri"/>
                <a:cs typeface="Calibri"/>
              </a:rPr>
              <a:t> policies,</a:t>
            </a:r>
            <a:endParaRPr sz="1800">
              <a:latin typeface="Calibri"/>
              <a:cs typeface="Calibri"/>
            </a:endParaRPr>
          </a:p>
          <a:p>
            <a:pPr marL="698500" marR="45720" indent="-228600">
              <a:lnSpc>
                <a:spcPts val="1989"/>
              </a:lnSpc>
              <a:spcBef>
                <a:spcPts val="445"/>
              </a:spcBef>
              <a:buFont typeface="Arial"/>
              <a:buChar char="•"/>
              <a:tabLst>
                <a:tab pos="698500" algn="l"/>
              </a:tabLst>
            </a:pPr>
            <a:r>
              <a:rPr sz="1800" dirty="0">
                <a:latin typeface="Calibri"/>
                <a:cs typeface="Calibri"/>
              </a:rPr>
              <a:t>Central</a:t>
            </a:r>
            <a:r>
              <a:rPr sz="1800" spc="-35" dirty="0">
                <a:latin typeface="Calibri"/>
                <a:cs typeface="Calibri"/>
              </a:rPr>
              <a:t> </a:t>
            </a:r>
            <a:r>
              <a:rPr sz="1800" dirty="0">
                <a:latin typeface="Calibri"/>
                <a:cs typeface="Calibri"/>
              </a:rPr>
              <a:t>Harvard</a:t>
            </a:r>
            <a:r>
              <a:rPr sz="1800" spc="-25" dirty="0">
                <a:latin typeface="Calibri"/>
                <a:cs typeface="Calibri"/>
              </a:rPr>
              <a:t> </a:t>
            </a:r>
            <a:r>
              <a:rPr sz="1800" dirty="0">
                <a:latin typeface="Calibri"/>
                <a:cs typeface="Calibri"/>
              </a:rPr>
              <a:t>offices,</a:t>
            </a:r>
            <a:r>
              <a:rPr sz="1800" spc="-30" dirty="0">
                <a:latin typeface="Calibri"/>
                <a:cs typeface="Calibri"/>
              </a:rPr>
              <a:t> </a:t>
            </a:r>
            <a:r>
              <a:rPr sz="1800" dirty="0">
                <a:latin typeface="Calibri"/>
                <a:cs typeface="Calibri"/>
              </a:rPr>
              <a:t>(Office</a:t>
            </a:r>
            <a:r>
              <a:rPr sz="1800" spc="-30" dirty="0">
                <a:latin typeface="Calibri"/>
                <a:cs typeface="Calibri"/>
              </a:rPr>
              <a:t> </a:t>
            </a:r>
            <a:r>
              <a:rPr sz="1800" dirty="0">
                <a:latin typeface="Calibri"/>
                <a:cs typeface="Calibri"/>
              </a:rPr>
              <a:t>of</a:t>
            </a:r>
            <a:r>
              <a:rPr sz="1800" spc="-30" dirty="0">
                <a:latin typeface="Calibri"/>
                <a:cs typeface="Calibri"/>
              </a:rPr>
              <a:t> </a:t>
            </a:r>
            <a:r>
              <a:rPr sz="1800" dirty="0">
                <a:latin typeface="Calibri"/>
                <a:cs typeface="Calibri"/>
              </a:rPr>
              <a:t>the</a:t>
            </a:r>
            <a:r>
              <a:rPr sz="1800" spc="-25" dirty="0">
                <a:latin typeface="Calibri"/>
                <a:cs typeface="Calibri"/>
              </a:rPr>
              <a:t> </a:t>
            </a:r>
            <a:r>
              <a:rPr sz="1800" dirty="0">
                <a:latin typeface="Calibri"/>
                <a:cs typeface="Calibri"/>
              </a:rPr>
              <a:t>General</a:t>
            </a:r>
            <a:r>
              <a:rPr sz="1800" spc="-35" dirty="0">
                <a:latin typeface="Calibri"/>
                <a:cs typeface="Calibri"/>
              </a:rPr>
              <a:t> </a:t>
            </a:r>
            <a:r>
              <a:rPr sz="1800" dirty="0">
                <a:latin typeface="Calibri"/>
                <a:cs typeface="Calibri"/>
              </a:rPr>
              <a:t>Counsel,</a:t>
            </a:r>
            <a:r>
              <a:rPr sz="1800" spc="-30" dirty="0">
                <a:latin typeface="Calibri"/>
                <a:cs typeface="Calibri"/>
              </a:rPr>
              <a:t> </a:t>
            </a:r>
            <a:r>
              <a:rPr sz="1800" spc="-10" dirty="0">
                <a:latin typeface="Calibri"/>
                <a:cs typeface="Calibri"/>
              </a:rPr>
              <a:t>Treasury</a:t>
            </a:r>
            <a:r>
              <a:rPr sz="1800" spc="-30" dirty="0">
                <a:latin typeface="Calibri"/>
                <a:cs typeface="Calibri"/>
              </a:rPr>
              <a:t> </a:t>
            </a:r>
            <a:r>
              <a:rPr sz="1800" dirty="0">
                <a:latin typeface="Calibri"/>
                <a:cs typeface="Calibri"/>
              </a:rPr>
              <a:t>Management,</a:t>
            </a:r>
            <a:r>
              <a:rPr sz="1800" spc="-30" dirty="0">
                <a:latin typeface="Calibri"/>
                <a:cs typeface="Calibri"/>
              </a:rPr>
              <a:t> </a:t>
            </a:r>
            <a:r>
              <a:rPr sz="1800" dirty="0">
                <a:latin typeface="Calibri"/>
                <a:cs typeface="Calibri"/>
              </a:rPr>
              <a:t>Human</a:t>
            </a:r>
            <a:r>
              <a:rPr sz="1800" spc="-25" dirty="0">
                <a:latin typeface="Calibri"/>
                <a:cs typeface="Calibri"/>
              </a:rPr>
              <a:t> </a:t>
            </a:r>
            <a:r>
              <a:rPr sz="1800" dirty="0">
                <a:latin typeface="Calibri"/>
                <a:cs typeface="Calibri"/>
              </a:rPr>
              <a:t>Resources,</a:t>
            </a:r>
            <a:r>
              <a:rPr sz="1800" spc="-30" dirty="0">
                <a:latin typeface="Calibri"/>
                <a:cs typeface="Calibri"/>
              </a:rPr>
              <a:t> </a:t>
            </a:r>
            <a:r>
              <a:rPr sz="1800" spc="-10" dirty="0">
                <a:latin typeface="Calibri"/>
                <a:cs typeface="Calibri"/>
              </a:rPr>
              <a:t>Financial Administration),</a:t>
            </a:r>
            <a:endParaRPr sz="1800">
              <a:latin typeface="Calibri"/>
              <a:cs typeface="Calibri"/>
            </a:endParaRPr>
          </a:p>
          <a:p>
            <a:pPr marL="697865" indent="-227965">
              <a:lnSpc>
                <a:spcPct val="100000"/>
              </a:lnSpc>
              <a:spcBef>
                <a:spcPts val="204"/>
              </a:spcBef>
              <a:buFont typeface="Arial"/>
              <a:buChar char="•"/>
              <a:tabLst>
                <a:tab pos="697865" algn="l"/>
              </a:tabLst>
            </a:pPr>
            <a:r>
              <a:rPr sz="1800" dirty="0">
                <a:latin typeface="Calibri"/>
                <a:cs typeface="Calibri"/>
              </a:rPr>
              <a:t>And</a:t>
            </a:r>
            <a:r>
              <a:rPr sz="1800" spc="-25" dirty="0">
                <a:latin typeface="Calibri"/>
                <a:cs typeface="Calibri"/>
              </a:rPr>
              <a:t> </a:t>
            </a:r>
            <a:r>
              <a:rPr sz="1800" dirty="0">
                <a:latin typeface="Calibri"/>
                <a:cs typeface="Calibri"/>
              </a:rPr>
              <a:t>some</a:t>
            </a:r>
            <a:r>
              <a:rPr sz="1800" spc="-5" dirty="0">
                <a:latin typeface="Calibri"/>
                <a:cs typeface="Calibri"/>
              </a:rPr>
              <a:t> </a:t>
            </a:r>
            <a:r>
              <a:rPr sz="1800" dirty="0">
                <a:latin typeface="Calibri"/>
                <a:cs typeface="Calibri"/>
              </a:rPr>
              <a:t>policies</a:t>
            </a:r>
            <a:r>
              <a:rPr sz="1800" spc="-1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more</a:t>
            </a:r>
            <a:r>
              <a:rPr sz="1800" spc="-5" dirty="0">
                <a:latin typeface="Calibri"/>
                <a:cs typeface="Calibri"/>
              </a:rPr>
              <a:t> </a:t>
            </a:r>
            <a:r>
              <a:rPr sz="1800" dirty="0">
                <a:latin typeface="Calibri"/>
                <a:cs typeface="Calibri"/>
              </a:rPr>
              <a:t>specific</a:t>
            </a:r>
            <a:r>
              <a:rPr sz="1800" spc="-10"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HLS</a:t>
            </a:r>
            <a:r>
              <a:rPr sz="1800" spc="-20" dirty="0">
                <a:latin typeface="Calibri"/>
                <a:cs typeface="Calibri"/>
              </a:rPr>
              <a:t> </a:t>
            </a:r>
            <a:r>
              <a:rPr sz="1800" dirty="0">
                <a:latin typeface="Calibri"/>
                <a:cs typeface="Calibri"/>
              </a:rPr>
              <a:t>or</a:t>
            </a:r>
            <a:r>
              <a:rPr sz="1800" spc="-15" dirty="0">
                <a:latin typeface="Calibri"/>
                <a:cs typeface="Calibri"/>
              </a:rPr>
              <a:t> </a:t>
            </a:r>
            <a:r>
              <a:rPr sz="1800" dirty="0">
                <a:latin typeface="Calibri"/>
                <a:cs typeface="Calibri"/>
              </a:rPr>
              <a:t>modified</a:t>
            </a:r>
            <a:r>
              <a:rPr sz="1800" spc="-10" dirty="0">
                <a:latin typeface="Calibri"/>
                <a:cs typeface="Calibri"/>
              </a:rPr>
              <a:t> </a:t>
            </a:r>
            <a:r>
              <a:rPr sz="1800" dirty="0">
                <a:latin typeface="Calibri"/>
                <a:cs typeface="Calibri"/>
              </a:rPr>
              <a:t>to</a:t>
            </a:r>
            <a:r>
              <a:rPr sz="1800" spc="-10" dirty="0">
                <a:latin typeface="Calibri"/>
                <a:cs typeface="Calibri"/>
              </a:rPr>
              <a:t> </a:t>
            </a:r>
            <a:r>
              <a:rPr sz="1800" dirty="0">
                <a:latin typeface="Calibri"/>
                <a:cs typeface="Calibri"/>
              </a:rPr>
              <a:t>fit</a:t>
            </a:r>
            <a:r>
              <a:rPr sz="1800" spc="-20" dirty="0">
                <a:latin typeface="Calibri"/>
                <a:cs typeface="Calibri"/>
              </a:rPr>
              <a:t> </a:t>
            </a:r>
            <a:r>
              <a:rPr sz="1800" dirty="0">
                <a:latin typeface="Calibri"/>
                <a:cs typeface="Calibri"/>
              </a:rPr>
              <a:t>our</a:t>
            </a:r>
            <a:r>
              <a:rPr sz="1800" spc="-15" dirty="0">
                <a:latin typeface="Calibri"/>
                <a:cs typeface="Calibri"/>
              </a:rPr>
              <a:t> </a:t>
            </a:r>
            <a:r>
              <a:rPr sz="1800" dirty="0">
                <a:latin typeface="Calibri"/>
                <a:cs typeface="Calibri"/>
              </a:rPr>
              <a:t>specific</a:t>
            </a:r>
            <a:r>
              <a:rPr sz="1800" spc="-10" dirty="0">
                <a:latin typeface="Calibri"/>
                <a:cs typeface="Calibri"/>
              </a:rPr>
              <a:t> </a:t>
            </a:r>
            <a:r>
              <a:rPr sz="1800" dirty="0">
                <a:latin typeface="Calibri"/>
                <a:cs typeface="Calibri"/>
              </a:rPr>
              <a:t>circumstances</a:t>
            </a:r>
            <a:r>
              <a:rPr sz="1800" spc="-15" dirty="0">
                <a:latin typeface="Calibri"/>
                <a:cs typeface="Calibri"/>
              </a:rPr>
              <a:t> </a:t>
            </a:r>
            <a:r>
              <a:rPr sz="1800" dirty="0">
                <a:latin typeface="Calibri"/>
                <a:cs typeface="Calibri"/>
              </a:rPr>
              <a:t>and</a:t>
            </a:r>
            <a:r>
              <a:rPr sz="1800" spc="-10" dirty="0">
                <a:latin typeface="Calibri"/>
                <a:cs typeface="Calibri"/>
              </a:rPr>
              <a:t> programs.</a:t>
            </a:r>
            <a:endParaRPr sz="1800">
              <a:latin typeface="Calibri"/>
              <a:cs typeface="Calibri"/>
            </a:endParaRPr>
          </a:p>
          <a:p>
            <a:pPr marL="12700" marR="5080" algn="just">
              <a:lnSpc>
                <a:spcPts val="1939"/>
              </a:lnSpc>
              <a:spcBef>
                <a:spcPts val="1090"/>
              </a:spcBef>
            </a:pPr>
            <a:r>
              <a:rPr sz="1800" dirty="0">
                <a:latin typeface="Calibri"/>
                <a:cs typeface="Calibri"/>
              </a:rPr>
              <a:t>If</a:t>
            </a:r>
            <a:r>
              <a:rPr sz="1800" spc="-10" dirty="0">
                <a:latin typeface="Calibri"/>
                <a:cs typeface="Calibri"/>
              </a:rPr>
              <a:t> </a:t>
            </a:r>
            <a:r>
              <a:rPr sz="1800" dirty="0">
                <a:latin typeface="Calibri"/>
                <a:cs typeface="Calibri"/>
              </a:rPr>
              <a:t>we are</a:t>
            </a:r>
            <a:r>
              <a:rPr sz="1800" spc="5" dirty="0">
                <a:latin typeface="Calibri"/>
                <a:cs typeface="Calibri"/>
              </a:rPr>
              <a:t> </a:t>
            </a:r>
            <a:r>
              <a:rPr sz="1800" dirty="0">
                <a:latin typeface="Calibri"/>
                <a:cs typeface="Calibri"/>
              </a:rPr>
              <a:t>not</a:t>
            </a:r>
            <a:r>
              <a:rPr sz="1800" spc="-5" dirty="0">
                <a:latin typeface="Calibri"/>
                <a:cs typeface="Calibri"/>
              </a:rPr>
              <a:t> </a:t>
            </a:r>
            <a:r>
              <a:rPr sz="1800" dirty="0">
                <a:latin typeface="Calibri"/>
                <a:cs typeface="Calibri"/>
              </a:rPr>
              <a:t>compliant</a:t>
            </a:r>
            <a:r>
              <a:rPr sz="1800" spc="5" dirty="0">
                <a:latin typeface="Calibri"/>
                <a:cs typeface="Calibri"/>
              </a:rPr>
              <a:t> </a:t>
            </a:r>
            <a:r>
              <a:rPr sz="1800" dirty="0">
                <a:latin typeface="Calibri"/>
                <a:cs typeface="Calibri"/>
              </a:rPr>
              <a:t>with</a:t>
            </a:r>
            <a:r>
              <a:rPr sz="1800" spc="5" dirty="0">
                <a:latin typeface="Calibri"/>
                <a:cs typeface="Calibri"/>
              </a:rPr>
              <a:t> </a:t>
            </a:r>
            <a:r>
              <a:rPr sz="1800" dirty="0">
                <a:latin typeface="Calibri"/>
                <a:cs typeface="Calibri"/>
              </a:rPr>
              <a:t>Federal,</a:t>
            </a:r>
            <a:r>
              <a:rPr sz="1800" spc="5" dirty="0">
                <a:latin typeface="Calibri"/>
                <a:cs typeface="Calibri"/>
              </a:rPr>
              <a:t> </a:t>
            </a:r>
            <a:r>
              <a:rPr sz="1800" dirty="0">
                <a:latin typeface="Calibri"/>
                <a:cs typeface="Calibri"/>
              </a:rPr>
              <a:t>State, or University</a:t>
            </a:r>
            <a:r>
              <a:rPr sz="1800" spc="-5" dirty="0">
                <a:latin typeface="Calibri"/>
                <a:cs typeface="Calibri"/>
              </a:rPr>
              <a:t> </a:t>
            </a:r>
            <a:r>
              <a:rPr sz="1800" dirty="0">
                <a:latin typeface="Calibri"/>
                <a:cs typeface="Calibri"/>
              </a:rPr>
              <a:t>laws</a:t>
            </a:r>
            <a:r>
              <a:rPr sz="1800" spc="-5" dirty="0">
                <a:latin typeface="Calibri"/>
                <a:cs typeface="Calibri"/>
              </a:rPr>
              <a:t> </a:t>
            </a:r>
            <a:r>
              <a:rPr sz="1800" dirty="0">
                <a:latin typeface="Calibri"/>
                <a:cs typeface="Calibri"/>
              </a:rPr>
              <a:t>and</a:t>
            </a:r>
            <a:r>
              <a:rPr sz="1800" spc="10" dirty="0">
                <a:latin typeface="Calibri"/>
                <a:cs typeface="Calibri"/>
              </a:rPr>
              <a:t> </a:t>
            </a:r>
            <a:r>
              <a:rPr sz="1800" dirty="0">
                <a:latin typeface="Calibri"/>
                <a:cs typeface="Calibri"/>
              </a:rPr>
              <a:t>regulations, there</a:t>
            </a:r>
            <a:r>
              <a:rPr sz="1800" spc="5" dirty="0">
                <a:latin typeface="Calibri"/>
                <a:cs typeface="Calibri"/>
              </a:rPr>
              <a:t> </a:t>
            </a:r>
            <a:r>
              <a:rPr sz="1800" dirty="0">
                <a:latin typeface="Calibri"/>
                <a:cs typeface="Calibri"/>
              </a:rPr>
              <a:t>are a</a:t>
            </a:r>
            <a:r>
              <a:rPr sz="1800" spc="5" dirty="0">
                <a:latin typeface="Calibri"/>
                <a:cs typeface="Calibri"/>
              </a:rPr>
              <a:t> </a:t>
            </a:r>
            <a:r>
              <a:rPr sz="1800" dirty="0">
                <a:latin typeface="Calibri"/>
                <a:cs typeface="Calibri"/>
              </a:rPr>
              <a:t>variety</a:t>
            </a:r>
            <a:r>
              <a:rPr sz="1800" spc="-5" dirty="0">
                <a:latin typeface="Calibri"/>
                <a:cs typeface="Calibri"/>
              </a:rPr>
              <a:t> </a:t>
            </a:r>
            <a:r>
              <a:rPr sz="1800" dirty="0">
                <a:latin typeface="Calibri"/>
                <a:cs typeface="Calibri"/>
              </a:rPr>
              <a:t>of</a:t>
            </a:r>
            <a:r>
              <a:rPr sz="1800" spc="5" dirty="0">
                <a:latin typeface="Calibri"/>
                <a:cs typeface="Calibri"/>
              </a:rPr>
              <a:t> </a:t>
            </a:r>
            <a:r>
              <a:rPr sz="1800" spc="-10" dirty="0">
                <a:latin typeface="Calibri"/>
                <a:cs typeface="Calibri"/>
              </a:rPr>
              <a:t>consequences </a:t>
            </a:r>
            <a:r>
              <a:rPr sz="1800" dirty="0">
                <a:latin typeface="Calibri"/>
                <a:cs typeface="Calibri"/>
              </a:rPr>
              <a:t>that</a:t>
            </a:r>
            <a:r>
              <a:rPr sz="1800" spc="-25" dirty="0">
                <a:latin typeface="Calibri"/>
                <a:cs typeface="Calibri"/>
              </a:rPr>
              <a:t> </a:t>
            </a:r>
            <a:r>
              <a:rPr sz="1800" dirty="0">
                <a:latin typeface="Calibri"/>
                <a:cs typeface="Calibri"/>
              </a:rPr>
              <a:t>can</a:t>
            </a:r>
            <a:r>
              <a:rPr sz="1800" spc="-5" dirty="0">
                <a:latin typeface="Calibri"/>
                <a:cs typeface="Calibri"/>
              </a:rPr>
              <a:t> </a:t>
            </a:r>
            <a:r>
              <a:rPr sz="1800" dirty="0">
                <a:latin typeface="Calibri"/>
                <a:cs typeface="Calibri"/>
              </a:rPr>
              <a:t>cost</a:t>
            </a:r>
            <a:r>
              <a:rPr sz="1800" spc="-10" dirty="0">
                <a:latin typeface="Calibri"/>
                <a:cs typeface="Calibri"/>
              </a:rPr>
              <a:t> money, </a:t>
            </a:r>
            <a:r>
              <a:rPr sz="1800" dirty="0">
                <a:latin typeface="Calibri"/>
                <a:cs typeface="Calibri"/>
              </a:rPr>
              <a:t>invoke various</a:t>
            </a:r>
            <a:r>
              <a:rPr sz="1800" spc="-15" dirty="0">
                <a:latin typeface="Calibri"/>
                <a:cs typeface="Calibri"/>
              </a:rPr>
              <a:t> </a:t>
            </a:r>
            <a:r>
              <a:rPr sz="1800" dirty="0">
                <a:latin typeface="Calibri"/>
                <a:cs typeface="Calibri"/>
              </a:rPr>
              <a:t>regulatory</a:t>
            </a:r>
            <a:r>
              <a:rPr sz="1800" spc="-15" dirty="0">
                <a:latin typeface="Calibri"/>
                <a:cs typeface="Calibri"/>
              </a:rPr>
              <a:t> </a:t>
            </a:r>
            <a:r>
              <a:rPr sz="1800" dirty="0">
                <a:latin typeface="Calibri"/>
                <a:cs typeface="Calibri"/>
              </a:rPr>
              <a:t>penalties,</a:t>
            </a:r>
            <a:r>
              <a:rPr sz="1800" spc="-5"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impact</a:t>
            </a:r>
            <a:r>
              <a:rPr sz="1800" spc="-10" dirty="0">
                <a:latin typeface="Calibri"/>
                <a:cs typeface="Calibri"/>
              </a:rPr>
              <a:t> </a:t>
            </a:r>
            <a:r>
              <a:rPr sz="1800" dirty="0">
                <a:latin typeface="Calibri"/>
                <a:cs typeface="Calibri"/>
              </a:rPr>
              <a:t>the</a:t>
            </a:r>
            <a:r>
              <a:rPr sz="1800" spc="-5" dirty="0">
                <a:latin typeface="Calibri"/>
                <a:cs typeface="Calibri"/>
              </a:rPr>
              <a:t> </a:t>
            </a:r>
            <a:r>
              <a:rPr sz="1800" dirty="0">
                <a:latin typeface="Calibri"/>
                <a:cs typeface="Calibri"/>
              </a:rPr>
              <a:t>ability</a:t>
            </a:r>
            <a:r>
              <a:rPr sz="1800" spc="-10"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our</a:t>
            </a:r>
            <a:r>
              <a:rPr sz="1800" spc="-15" dirty="0">
                <a:latin typeface="Calibri"/>
                <a:cs typeface="Calibri"/>
              </a:rPr>
              <a:t> </a:t>
            </a:r>
            <a:r>
              <a:rPr sz="1800" dirty="0">
                <a:latin typeface="Calibri"/>
                <a:cs typeface="Calibri"/>
              </a:rPr>
              <a:t>departments</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centers</a:t>
            </a:r>
            <a:r>
              <a:rPr sz="1800" spc="-15" dirty="0">
                <a:latin typeface="Calibri"/>
                <a:cs typeface="Calibri"/>
              </a:rPr>
              <a:t> </a:t>
            </a:r>
            <a:r>
              <a:rPr sz="1800" spc="-25" dirty="0">
                <a:latin typeface="Calibri"/>
                <a:cs typeface="Calibri"/>
              </a:rPr>
              <a:t>to </a:t>
            </a:r>
            <a:r>
              <a:rPr sz="1800" dirty="0">
                <a:latin typeface="Calibri"/>
                <a:cs typeface="Calibri"/>
              </a:rPr>
              <a:t>do</a:t>
            </a:r>
            <a:r>
              <a:rPr sz="1800" spc="-25" dirty="0">
                <a:latin typeface="Calibri"/>
                <a:cs typeface="Calibri"/>
              </a:rPr>
              <a:t> </a:t>
            </a:r>
            <a:r>
              <a:rPr sz="1800" dirty="0">
                <a:latin typeface="Calibri"/>
                <a:cs typeface="Calibri"/>
              </a:rPr>
              <a:t>their</a:t>
            </a:r>
            <a:r>
              <a:rPr sz="1800" spc="-15" dirty="0">
                <a:latin typeface="Calibri"/>
                <a:cs typeface="Calibri"/>
              </a:rPr>
              <a:t> </a:t>
            </a:r>
            <a:r>
              <a:rPr sz="1800" dirty="0">
                <a:latin typeface="Calibri"/>
                <a:cs typeface="Calibri"/>
              </a:rPr>
              <a:t>important</a:t>
            </a:r>
            <a:r>
              <a:rPr sz="1800" spc="-20" dirty="0">
                <a:latin typeface="Calibri"/>
                <a:cs typeface="Calibri"/>
              </a:rPr>
              <a:t> </a:t>
            </a:r>
            <a:r>
              <a:rPr sz="1800" spc="-10" dirty="0">
                <a:latin typeface="Calibri"/>
                <a:cs typeface="Calibri"/>
              </a:rPr>
              <a:t>work.</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1088" y="269747"/>
            <a:ext cx="4410710" cy="695960"/>
          </a:xfrm>
          <a:prstGeom prst="rect">
            <a:avLst/>
          </a:prstGeom>
        </p:spPr>
        <p:txBody>
          <a:bodyPr vert="horz" wrap="square" lIns="0" tIns="12700" rIns="0" bIns="0" rtlCol="0">
            <a:spAutoFit/>
          </a:bodyPr>
          <a:lstStyle/>
          <a:p>
            <a:pPr marL="12700">
              <a:lnSpc>
                <a:spcPct val="100000"/>
              </a:lnSpc>
              <a:spcBef>
                <a:spcPts val="100"/>
              </a:spcBef>
            </a:pPr>
            <a:r>
              <a:rPr dirty="0"/>
              <a:t>Cell</a:t>
            </a:r>
            <a:r>
              <a:rPr spc="-30" dirty="0"/>
              <a:t> </a:t>
            </a:r>
            <a:r>
              <a:rPr dirty="0"/>
              <a:t>Phone</a:t>
            </a:r>
            <a:r>
              <a:rPr spc="-20" dirty="0"/>
              <a:t> </a:t>
            </a:r>
            <a:r>
              <a:rPr spc="-10" dirty="0"/>
              <a:t>Policy</a:t>
            </a:r>
          </a:p>
        </p:txBody>
      </p:sp>
      <p:sp>
        <p:nvSpPr>
          <p:cNvPr id="3" name="object 3"/>
          <p:cNvSpPr txBox="1"/>
          <p:nvPr/>
        </p:nvSpPr>
        <p:spPr>
          <a:xfrm>
            <a:off x="457200" y="980123"/>
            <a:ext cx="10656570" cy="1513205"/>
          </a:xfrm>
          <a:prstGeom prst="rect">
            <a:avLst/>
          </a:prstGeom>
        </p:spPr>
        <p:txBody>
          <a:bodyPr vert="horz" wrap="square" lIns="0" tIns="107315" rIns="0" bIns="0" rtlCol="0">
            <a:spAutoFit/>
          </a:bodyPr>
          <a:lstStyle/>
          <a:p>
            <a:pPr marL="3305175">
              <a:lnSpc>
                <a:spcPct val="100000"/>
              </a:lnSpc>
              <a:spcBef>
                <a:spcPts val="845"/>
              </a:spcBef>
            </a:pPr>
            <a:r>
              <a:rPr sz="1800" b="1" dirty="0">
                <a:latin typeface="Cambria"/>
                <a:cs typeface="Cambria"/>
              </a:rPr>
              <a:t>(Mobile</a:t>
            </a:r>
            <a:r>
              <a:rPr sz="1800" b="1" spc="-50" dirty="0">
                <a:latin typeface="Cambria"/>
                <a:cs typeface="Cambria"/>
              </a:rPr>
              <a:t> </a:t>
            </a:r>
            <a:r>
              <a:rPr sz="1800" b="1" dirty="0">
                <a:latin typeface="Cambria"/>
                <a:cs typeface="Cambria"/>
              </a:rPr>
              <a:t>Device</a:t>
            </a:r>
            <a:r>
              <a:rPr sz="1800" b="1" spc="-35" dirty="0">
                <a:latin typeface="Cambria"/>
                <a:cs typeface="Cambria"/>
              </a:rPr>
              <a:t> </a:t>
            </a:r>
            <a:r>
              <a:rPr sz="1800" b="1" dirty="0">
                <a:latin typeface="Cambria"/>
                <a:cs typeface="Cambria"/>
              </a:rPr>
              <a:t>Stipend</a:t>
            </a:r>
            <a:r>
              <a:rPr sz="1800" b="1" spc="-30" dirty="0">
                <a:latin typeface="Cambria"/>
                <a:cs typeface="Cambria"/>
              </a:rPr>
              <a:t> </a:t>
            </a:r>
            <a:r>
              <a:rPr sz="1800" b="1" spc="-10" dirty="0">
                <a:latin typeface="Cambria"/>
                <a:cs typeface="Cambria"/>
              </a:rPr>
              <a:t>Payment</a:t>
            </a:r>
            <a:r>
              <a:rPr sz="1800" b="1" spc="-20" dirty="0">
                <a:latin typeface="Cambria"/>
                <a:cs typeface="Cambria"/>
              </a:rPr>
              <a:t> </a:t>
            </a:r>
            <a:r>
              <a:rPr sz="1800" b="1" dirty="0">
                <a:latin typeface="Cambria"/>
                <a:cs typeface="Cambria"/>
              </a:rPr>
              <a:t>-</a:t>
            </a:r>
            <a:r>
              <a:rPr sz="1800" b="1" spc="-25" dirty="0">
                <a:latin typeface="Cambria"/>
                <a:cs typeface="Cambria"/>
              </a:rPr>
              <a:t> </a:t>
            </a:r>
            <a:r>
              <a:rPr sz="1800" b="1" dirty="0">
                <a:latin typeface="Cambria"/>
                <a:cs typeface="Cambria"/>
              </a:rPr>
              <a:t>Staff</a:t>
            </a:r>
            <a:r>
              <a:rPr sz="1800" b="1" spc="-30" dirty="0">
                <a:latin typeface="Cambria"/>
                <a:cs typeface="Cambria"/>
              </a:rPr>
              <a:t> </a:t>
            </a:r>
            <a:r>
              <a:rPr sz="1800" b="1" spc="-10" dirty="0">
                <a:latin typeface="Cambria"/>
                <a:cs typeface="Cambria"/>
              </a:rPr>
              <a:t>Only)</a:t>
            </a:r>
            <a:endParaRPr sz="1800" dirty="0">
              <a:latin typeface="Cambria"/>
              <a:cs typeface="Cambria"/>
            </a:endParaRPr>
          </a:p>
          <a:p>
            <a:pPr marL="240665" indent="-227965">
              <a:lnSpc>
                <a:spcPct val="100000"/>
              </a:lnSpc>
              <a:spcBef>
                <a:spcPts val="740"/>
              </a:spcBef>
              <a:buFont typeface="Arial"/>
              <a:buChar char="•"/>
              <a:tabLst>
                <a:tab pos="240665" algn="l"/>
              </a:tabLst>
            </a:pPr>
            <a:r>
              <a:rPr sz="1800" dirty="0">
                <a:latin typeface="Calibri"/>
                <a:cs typeface="Calibri"/>
              </a:rPr>
              <a:t>Process</a:t>
            </a:r>
            <a:r>
              <a:rPr sz="1800" spc="-30" dirty="0">
                <a:latin typeface="Calibri"/>
                <a:cs typeface="Calibri"/>
              </a:rPr>
              <a:t> </a:t>
            </a:r>
            <a:r>
              <a:rPr sz="1800" dirty="0">
                <a:latin typeface="Calibri"/>
                <a:cs typeface="Calibri"/>
              </a:rPr>
              <a:t>is</a:t>
            </a:r>
            <a:r>
              <a:rPr sz="1800" spc="-20" dirty="0">
                <a:latin typeface="Calibri"/>
                <a:cs typeface="Calibri"/>
              </a:rPr>
              <a:t> </a:t>
            </a:r>
            <a:r>
              <a:rPr sz="1800" dirty="0">
                <a:latin typeface="Calibri"/>
                <a:cs typeface="Calibri"/>
              </a:rPr>
              <a:t>through</a:t>
            </a:r>
            <a:r>
              <a:rPr sz="1800" spc="-10" dirty="0">
                <a:latin typeface="Calibri"/>
                <a:cs typeface="Calibri"/>
              </a:rPr>
              <a:t> </a:t>
            </a:r>
            <a:r>
              <a:rPr sz="1800" dirty="0">
                <a:latin typeface="Calibri"/>
                <a:cs typeface="Calibri"/>
              </a:rPr>
              <a:t>HR;</a:t>
            </a:r>
            <a:r>
              <a:rPr sz="1800" spc="-10" dirty="0">
                <a:latin typeface="Calibri"/>
                <a:cs typeface="Calibri"/>
              </a:rPr>
              <a:t> </a:t>
            </a:r>
            <a:r>
              <a:rPr sz="1800" dirty="0">
                <a:latin typeface="Calibri"/>
                <a:cs typeface="Calibri"/>
              </a:rPr>
              <a:t>added</a:t>
            </a:r>
            <a:r>
              <a:rPr sz="1800" spc="-10" dirty="0">
                <a:latin typeface="Calibri"/>
                <a:cs typeface="Calibri"/>
              </a:rPr>
              <a:t> </a:t>
            </a:r>
            <a:r>
              <a:rPr sz="1800" dirty="0">
                <a:latin typeface="Calibri"/>
                <a:cs typeface="Calibri"/>
              </a:rPr>
              <a:t>to</a:t>
            </a:r>
            <a:r>
              <a:rPr sz="1800" spc="-15" dirty="0">
                <a:latin typeface="Calibri"/>
                <a:cs typeface="Calibri"/>
              </a:rPr>
              <a:t> </a:t>
            </a:r>
            <a:r>
              <a:rPr sz="1800" dirty="0">
                <a:latin typeface="Calibri"/>
                <a:cs typeface="Calibri"/>
              </a:rPr>
              <a:t>the</a:t>
            </a:r>
            <a:r>
              <a:rPr sz="1800" spc="-10" dirty="0">
                <a:latin typeface="Calibri"/>
                <a:cs typeface="Calibri"/>
              </a:rPr>
              <a:t> payroll</a:t>
            </a:r>
            <a:endParaRPr sz="1800" dirty="0">
              <a:latin typeface="Calibri"/>
              <a:cs typeface="Calibri"/>
            </a:endParaRPr>
          </a:p>
          <a:p>
            <a:pPr marL="240665" indent="-227965">
              <a:lnSpc>
                <a:spcPct val="100000"/>
              </a:lnSpc>
              <a:spcBef>
                <a:spcPts val="745"/>
              </a:spcBef>
              <a:buFont typeface="Arial"/>
              <a:buChar char="•"/>
              <a:tabLst>
                <a:tab pos="240665" algn="l"/>
              </a:tabLst>
            </a:pPr>
            <a:r>
              <a:rPr sz="1800" dirty="0">
                <a:latin typeface="Calibri"/>
                <a:cs typeface="Calibri"/>
              </a:rPr>
              <a:t>Stipend</a:t>
            </a:r>
            <a:r>
              <a:rPr sz="1800" spc="-30" dirty="0">
                <a:latin typeface="Calibri"/>
                <a:cs typeface="Calibri"/>
              </a:rPr>
              <a:t> </a:t>
            </a:r>
            <a:r>
              <a:rPr sz="1800" dirty="0">
                <a:latin typeface="Calibri"/>
                <a:cs typeface="Calibri"/>
              </a:rPr>
              <a:t>Approval</a:t>
            </a:r>
            <a:r>
              <a:rPr sz="1800" spc="-25" dirty="0">
                <a:latin typeface="Calibri"/>
                <a:cs typeface="Calibri"/>
              </a:rPr>
              <a:t> </a:t>
            </a:r>
            <a:r>
              <a:rPr sz="1800" dirty="0">
                <a:latin typeface="Calibri"/>
                <a:cs typeface="Calibri"/>
              </a:rPr>
              <a:t>form</a:t>
            </a:r>
            <a:r>
              <a:rPr sz="1800" spc="-3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completed</a:t>
            </a:r>
            <a:r>
              <a:rPr sz="1800" spc="-2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request</a:t>
            </a:r>
            <a:r>
              <a:rPr sz="1800" spc="-25"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submitted</a:t>
            </a:r>
            <a:r>
              <a:rPr sz="1800" spc="-15" dirty="0">
                <a:latin typeface="Calibri"/>
                <a:cs typeface="Calibri"/>
              </a:rPr>
              <a:t> </a:t>
            </a:r>
            <a:r>
              <a:rPr sz="1800" dirty="0">
                <a:latin typeface="Calibri"/>
                <a:cs typeface="Calibri"/>
              </a:rPr>
              <a:t>through</a:t>
            </a:r>
            <a:r>
              <a:rPr sz="1800" spc="-20" dirty="0">
                <a:latin typeface="Calibri"/>
                <a:cs typeface="Calibri"/>
              </a:rPr>
              <a:t> </a:t>
            </a:r>
            <a:r>
              <a:rPr sz="1800" dirty="0">
                <a:latin typeface="Calibri"/>
                <a:cs typeface="Calibri"/>
              </a:rPr>
              <a:t>staff</a:t>
            </a:r>
            <a:r>
              <a:rPr sz="1800" spc="-25" dirty="0">
                <a:latin typeface="Calibri"/>
                <a:cs typeface="Calibri"/>
              </a:rPr>
              <a:t> </a:t>
            </a:r>
            <a:r>
              <a:rPr sz="1800" dirty="0">
                <a:latin typeface="Calibri"/>
                <a:cs typeface="Calibri"/>
              </a:rPr>
              <a:t>member's</a:t>
            </a:r>
            <a:r>
              <a:rPr sz="1800" spc="-30" dirty="0">
                <a:latin typeface="Calibri"/>
                <a:cs typeface="Calibri"/>
              </a:rPr>
              <a:t> </a:t>
            </a:r>
            <a:r>
              <a:rPr sz="1800" dirty="0">
                <a:latin typeface="Calibri"/>
                <a:cs typeface="Calibri"/>
              </a:rPr>
              <a:t>HR</a:t>
            </a:r>
            <a:r>
              <a:rPr sz="1800" spc="-25" dirty="0">
                <a:latin typeface="Calibri"/>
                <a:cs typeface="Calibri"/>
              </a:rPr>
              <a:t> </a:t>
            </a:r>
            <a:r>
              <a:rPr sz="1800" dirty="0">
                <a:latin typeface="Calibri"/>
                <a:cs typeface="Calibri"/>
              </a:rPr>
              <a:t>BP</a:t>
            </a:r>
            <a:r>
              <a:rPr sz="1800" spc="-30" dirty="0">
                <a:latin typeface="Calibri"/>
                <a:cs typeface="Calibri"/>
              </a:rPr>
              <a:t> </a:t>
            </a:r>
            <a:r>
              <a:rPr sz="1800" dirty="0">
                <a:latin typeface="Calibri"/>
                <a:cs typeface="Calibri"/>
              </a:rPr>
              <a:t>for</a:t>
            </a:r>
            <a:r>
              <a:rPr sz="1800" spc="-25" dirty="0">
                <a:latin typeface="Calibri"/>
                <a:cs typeface="Calibri"/>
              </a:rPr>
              <a:t> </a:t>
            </a:r>
            <a:r>
              <a:rPr sz="1800" spc="-10" dirty="0">
                <a:latin typeface="Calibri"/>
                <a:cs typeface="Calibri"/>
              </a:rPr>
              <a:t>approval</a:t>
            </a:r>
            <a:endParaRPr sz="1800" dirty="0">
              <a:latin typeface="Calibri"/>
              <a:cs typeface="Calibri"/>
            </a:endParaRPr>
          </a:p>
          <a:p>
            <a:pPr marL="240665" indent="-227965">
              <a:lnSpc>
                <a:spcPct val="100000"/>
              </a:lnSpc>
              <a:spcBef>
                <a:spcPts val="840"/>
              </a:spcBef>
              <a:buFont typeface="Arial"/>
              <a:buChar char="•"/>
              <a:tabLst>
                <a:tab pos="240665" algn="l"/>
              </a:tabLst>
            </a:pPr>
            <a:r>
              <a:rPr sz="1800" dirty="0">
                <a:latin typeface="Calibri"/>
                <a:cs typeface="Calibri"/>
              </a:rPr>
              <a:t>$50</a:t>
            </a:r>
            <a:r>
              <a:rPr sz="1800" spc="-20" dirty="0">
                <a:latin typeface="Calibri"/>
                <a:cs typeface="Calibri"/>
              </a:rPr>
              <a:t> </a:t>
            </a:r>
            <a:r>
              <a:rPr sz="1800" dirty="0">
                <a:latin typeface="Calibri"/>
                <a:cs typeface="Calibri"/>
              </a:rPr>
              <a:t>monthly</a:t>
            </a:r>
            <a:r>
              <a:rPr sz="1800" spc="-10" dirty="0">
                <a:latin typeface="Calibri"/>
                <a:cs typeface="Calibri"/>
              </a:rPr>
              <a:t> stipend</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44905">
              <a:lnSpc>
                <a:spcPct val="100000"/>
              </a:lnSpc>
              <a:spcBef>
                <a:spcPts val="100"/>
              </a:spcBef>
            </a:pPr>
            <a:r>
              <a:rPr dirty="0"/>
              <a:t>Late</a:t>
            </a:r>
            <a:r>
              <a:rPr spc="-105" dirty="0"/>
              <a:t> </a:t>
            </a:r>
            <a:r>
              <a:rPr dirty="0"/>
              <a:t>Reimbursement</a:t>
            </a:r>
            <a:r>
              <a:rPr spc="-85" dirty="0"/>
              <a:t> </a:t>
            </a:r>
            <a:r>
              <a:rPr spc="-10" dirty="0"/>
              <a:t>Policy</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9657715" cy="2040255"/>
          </a:xfrm>
          <a:prstGeom prst="rect">
            <a:avLst/>
          </a:prstGeom>
        </p:spPr>
        <p:txBody>
          <a:bodyPr vert="horz" wrap="square" lIns="0" tIns="48260" rIns="0" bIns="0" rtlCol="0">
            <a:spAutoFit/>
          </a:bodyPr>
          <a:lstStyle/>
          <a:p>
            <a:pPr marL="12700" marR="5080">
              <a:lnSpc>
                <a:spcPts val="1900"/>
              </a:lnSpc>
              <a:spcBef>
                <a:spcPts val="380"/>
              </a:spcBef>
            </a:pPr>
            <a:r>
              <a:rPr sz="1800" dirty="0">
                <a:latin typeface="Calibri"/>
                <a:cs typeface="Calibri"/>
              </a:rPr>
              <a:t>This</a:t>
            </a:r>
            <a:r>
              <a:rPr sz="1800" spc="-3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a</a:t>
            </a:r>
            <a:r>
              <a:rPr sz="1800" spc="-25" dirty="0">
                <a:latin typeface="Calibri"/>
                <a:cs typeface="Calibri"/>
              </a:rPr>
              <a:t> </a:t>
            </a:r>
            <a:r>
              <a:rPr sz="1800" dirty="0">
                <a:latin typeface="Calibri"/>
                <a:cs typeface="Calibri"/>
              </a:rPr>
              <a:t>University</a:t>
            </a:r>
            <a:r>
              <a:rPr sz="1800" spc="-30" dirty="0">
                <a:latin typeface="Calibri"/>
                <a:cs typeface="Calibri"/>
              </a:rPr>
              <a:t> </a:t>
            </a:r>
            <a:r>
              <a:rPr sz="1800" dirty="0">
                <a:latin typeface="Calibri"/>
                <a:cs typeface="Calibri"/>
              </a:rPr>
              <a:t>policy</a:t>
            </a:r>
            <a:r>
              <a:rPr sz="1800" spc="-3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has</a:t>
            </a:r>
            <a:r>
              <a:rPr sz="1800" spc="-30" dirty="0">
                <a:latin typeface="Calibri"/>
                <a:cs typeface="Calibri"/>
              </a:rPr>
              <a:t> </a:t>
            </a:r>
            <a:r>
              <a:rPr sz="1800" dirty="0">
                <a:latin typeface="Calibri"/>
                <a:cs typeface="Calibri"/>
              </a:rPr>
              <a:t>very</a:t>
            </a:r>
            <a:r>
              <a:rPr sz="1800" spc="-30" dirty="0">
                <a:latin typeface="Calibri"/>
                <a:cs typeface="Calibri"/>
              </a:rPr>
              <a:t> </a:t>
            </a:r>
            <a:r>
              <a:rPr sz="1800" dirty="0">
                <a:latin typeface="Calibri"/>
                <a:cs typeface="Calibri"/>
              </a:rPr>
              <a:t>few</a:t>
            </a:r>
            <a:r>
              <a:rPr sz="1800" spc="-25" dirty="0">
                <a:latin typeface="Calibri"/>
                <a:cs typeface="Calibri"/>
              </a:rPr>
              <a:t> </a:t>
            </a:r>
            <a:r>
              <a:rPr sz="1800" dirty="0">
                <a:latin typeface="Calibri"/>
                <a:cs typeface="Calibri"/>
              </a:rPr>
              <a:t>exceptions</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it.</a:t>
            </a:r>
            <a:r>
              <a:rPr sz="1800" spc="-25" dirty="0">
                <a:latin typeface="Calibri"/>
                <a:cs typeface="Calibri"/>
              </a:rPr>
              <a:t> </a:t>
            </a:r>
            <a:r>
              <a:rPr sz="1800" spc="-10" dirty="0">
                <a:latin typeface="Calibri"/>
                <a:cs typeface="Calibri"/>
              </a:rPr>
              <a:t>Generally,</a:t>
            </a:r>
            <a:r>
              <a:rPr sz="1800" spc="-25" dirty="0">
                <a:latin typeface="Calibri"/>
                <a:cs typeface="Calibri"/>
              </a:rPr>
              <a:t> </a:t>
            </a:r>
            <a:r>
              <a:rPr sz="1800" dirty="0">
                <a:latin typeface="Calibri"/>
                <a:cs typeface="Calibri"/>
              </a:rPr>
              <a:t>an</a:t>
            </a:r>
            <a:r>
              <a:rPr sz="1800" spc="-20" dirty="0">
                <a:latin typeface="Calibri"/>
                <a:cs typeface="Calibri"/>
              </a:rPr>
              <a:t> </a:t>
            </a:r>
            <a:r>
              <a:rPr sz="1800" dirty="0">
                <a:latin typeface="Calibri"/>
                <a:cs typeface="Calibri"/>
              </a:rPr>
              <a:t>exception</a:t>
            </a:r>
            <a:r>
              <a:rPr sz="1800" spc="-2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only</a:t>
            </a:r>
            <a:r>
              <a:rPr sz="1800" spc="-30" dirty="0">
                <a:latin typeface="Calibri"/>
                <a:cs typeface="Calibri"/>
              </a:rPr>
              <a:t> </a:t>
            </a:r>
            <a:r>
              <a:rPr sz="1800" dirty="0">
                <a:latin typeface="Calibri"/>
                <a:cs typeface="Calibri"/>
              </a:rPr>
              <a:t>granted</a:t>
            </a:r>
            <a:r>
              <a:rPr sz="1800" spc="-20" dirty="0">
                <a:latin typeface="Calibri"/>
                <a:cs typeface="Calibri"/>
              </a:rPr>
              <a:t> </a:t>
            </a:r>
            <a:r>
              <a:rPr sz="1800" dirty="0">
                <a:latin typeface="Calibri"/>
                <a:cs typeface="Calibri"/>
              </a:rPr>
              <a:t>if</a:t>
            </a:r>
            <a:r>
              <a:rPr sz="1800" spc="-20" dirty="0">
                <a:latin typeface="Calibri"/>
                <a:cs typeface="Calibri"/>
              </a:rPr>
              <a:t> </a:t>
            </a:r>
            <a:r>
              <a:rPr sz="1800" spc="-25" dirty="0">
                <a:latin typeface="Calibri"/>
                <a:cs typeface="Calibri"/>
              </a:rPr>
              <a:t>the </a:t>
            </a:r>
            <a:r>
              <a:rPr sz="1800" dirty="0">
                <a:latin typeface="Calibri"/>
                <a:cs typeface="Calibri"/>
              </a:rPr>
              <a:t>reimbursement</a:t>
            </a:r>
            <a:r>
              <a:rPr sz="1800" spc="-50" dirty="0">
                <a:latin typeface="Calibri"/>
                <a:cs typeface="Calibri"/>
              </a:rPr>
              <a:t> </a:t>
            </a:r>
            <a:r>
              <a:rPr sz="1800" dirty="0">
                <a:latin typeface="Calibri"/>
                <a:cs typeface="Calibri"/>
              </a:rPr>
              <a:t>delay</a:t>
            </a:r>
            <a:r>
              <a:rPr sz="1800" spc="-4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clearly</a:t>
            </a:r>
            <a:r>
              <a:rPr sz="1800" spc="-40" dirty="0">
                <a:latin typeface="Calibri"/>
                <a:cs typeface="Calibri"/>
              </a:rPr>
              <a:t> </a:t>
            </a:r>
            <a:r>
              <a:rPr sz="1800" dirty="0">
                <a:latin typeface="Calibri"/>
                <a:cs typeface="Calibri"/>
              </a:rPr>
              <a:t>Harvard's</a:t>
            </a:r>
            <a:r>
              <a:rPr sz="1800" spc="-35" dirty="0">
                <a:latin typeface="Calibri"/>
                <a:cs typeface="Calibri"/>
              </a:rPr>
              <a:t> </a:t>
            </a:r>
            <a:r>
              <a:rPr sz="1800" spc="-10" dirty="0">
                <a:latin typeface="Calibri"/>
                <a:cs typeface="Calibri"/>
              </a:rPr>
              <a:t>fault.</a:t>
            </a:r>
            <a:endParaRPr sz="1800" dirty="0">
              <a:latin typeface="Calibri"/>
              <a:cs typeface="Calibri"/>
            </a:endParaRPr>
          </a:p>
          <a:p>
            <a:pPr marL="297815" indent="-285115">
              <a:lnSpc>
                <a:spcPct val="100000"/>
              </a:lnSpc>
              <a:spcBef>
                <a:spcPts val="815"/>
              </a:spcBef>
              <a:buFont typeface="Arial"/>
              <a:buChar char="•"/>
              <a:tabLst>
                <a:tab pos="297815" algn="l"/>
              </a:tabLst>
            </a:pPr>
            <a:r>
              <a:rPr sz="1800" dirty="0">
                <a:latin typeface="Calibri"/>
                <a:cs typeface="Calibri"/>
              </a:rPr>
              <a:t>Employee</a:t>
            </a:r>
            <a:r>
              <a:rPr sz="1800" spc="-40" dirty="0">
                <a:latin typeface="Calibri"/>
                <a:cs typeface="Calibri"/>
              </a:rPr>
              <a:t> </a:t>
            </a:r>
            <a:r>
              <a:rPr sz="1800" dirty="0">
                <a:latin typeface="Calibri"/>
                <a:cs typeface="Calibri"/>
              </a:rPr>
              <a:t>Reimbursements</a:t>
            </a:r>
            <a:r>
              <a:rPr sz="1800" spc="-45" dirty="0">
                <a:latin typeface="Calibri"/>
                <a:cs typeface="Calibri"/>
              </a:rPr>
              <a:t> </a:t>
            </a:r>
            <a:r>
              <a:rPr sz="1800" dirty="0">
                <a:latin typeface="Calibri"/>
                <a:cs typeface="Calibri"/>
              </a:rPr>
              <a:t>must</a:t>
            </a:r>
            <a:r>
              <a:rPr sz="1800" spc="-50" dirty="0">
                <a:latin typeface="Calibri"/>
                <a:cs typeface="Calibri"/>
              </a:rPr>
              <a:t> </a:t>
            </a:r>
            <a:r>
              <a:rPr sz="1800" dirty="0">
                <a:latin typeface="Calibri"/>
                <a:cs typeface="Calibri"/>
              </a:rPr>
              <a:t>be</a:t>
            </a:r>
            <a:r>
              <a:rPr sz="1800" spc="-35" dirty="0">
                <a:latin typeface="Calibri"/>
                <a:cs typeface="Calibri"/>
              </a:rPr>
              <a:t> </a:t>
            </a:r>
            <a:r>
              <a:rPr sz="1800" dirty="0">
                <a:latin typeface="Calibri"/>
                <a:cs typeface="Calibri"/>
              </a:rPr>
              <a:t>submitted</a:t>
            </a:r>
            <a:r>
              <a:rPr sz="1800" spc="-35" dirty="0">
                <a:latin typeface="Calibri"/>
                <a:cs typeface="Calibri"/>
              </a:rPr>
              <a:t> </a:t>
            </a:r>
            <a:r>
              <a:rPr sz="1800" spc="-20" dirty="0">
                <a:latin typeface="Calibri"/>
                <a:cs typeface="Calibri"/>
              </a:rPr>
              <a:t>ASAP</a:t>
            </a:r>
            <a:endParaRPr sz="1800" dirty="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Any</a:t>
            </a:r>
            <a:r>
              <a:rPr sz="1800" spc="-45" dirty="0">
                <a:latin typeface="Calibri"/>
                <a:cs typeface="Calibri"/>
              </a:rPr>
              <a:t> </a:t>
            </a:r>
            <a:r>
              <a:rPr sz="1800" dirty="0">
                <a:latin typeface="Calibri"/>
                <a:cs typeface="Calibri"/>
              </a:rPr>
              <a:t>expenses</a:t>
            </a:r>
            <a:r>
              <a:rPr sz="1800" spc="-35" dirty="0">
                <a:latin typeface="Calibri"/>
                <a:cs typeface="Calibri"/>
              </a:rPr>
              <a:t> </a:t>
            </a:r>
            <a:r>
              <a:rPr sz="1800" dirty="0">
                <a:latin typeface="Calibri"/>
                <a:cs typeface="Calibri"/>
              </a:rPr>
              <a:t>submitted</a:t>
            </a:r>
            <a:r>
              <a:rPr sz="1800" spc="-30" dirty="0">
                <a:latin typeface="Calibri"/>
                <a:cs typeface="Calibri"/>
              </a:rPr>
              <a:t> </a:t>
            </a:r>
            <a:r>
              <a:rPr sz="1800" dirty="0">
                <a:latin typeface="Calibri"/>
                <a:cs typeface="Calibri"/>
              </a:rPr>
              <a:t>after</a:t>
            </a:r>
            <a:r>
              <a:rPr sz="1800" spc="-35" dirty="0">
                <a:latin typeface="Calibri"/>
                <a:cs typeface="Calibri"/>
              </a:rPr>
              <a:t> </a:t>
            </a:r>
            <a:r>
              <a:rPr sz="1800" dirty="0">
                <a:latin typeface="Calibri"/>
                <a:cs typeface="Calibri"/>
              </a:rPr>
              <a:t>90</a:t>
            </a:r>
            <a:r>
              <a:rPr sz="1800" spc="-30" dirty="0">
                <a:latin typeface="Calibri"/>
                <a:cs typeface="Calibri"/>
              </a:rPr>
              <a:t> </a:t>
            </a:r>
            <a:r>
              <a:rPr sz="1800" dirty="0">
                <a:latin typeface="Calibri"/>
                <a:cs typeface="Calibri"/>
              </a:rPr>
              <a:t>days</a:t>
            </a:r>
            <a:r>
              <a:rPr sz="1800" spc="-35"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considered</a:t>
            </a:r>
            <a:r>
              <a:rPr sz="1800" spc="-30" dirty="0">
                <a:latin typeface="Calibri"/>
                <a:cs typeface="Calibri"/>
              </a:rPr>
              <a:t> </a:t>
            </a:r>
            <a:r>
              <a:rPr sz="1800" dirty="0">
                <a:latin typeface="Calibri"/>
                <a:cs typeface="Calibri"/>
              </a:rPr>
              <a:t>Additional</a:t>
            </a:r>
            <a:r>
              <a:rPr sz="1800" spc="-30" dirty="0">
                <a:latin typeface="Calibri"/>
                <a:cs typeface="Calibri"/>
              </a:rPr>
              <a:t> </a:t>
            </a:r>
            <a:r>
              <a:rPr sz="1800" dirty="0">
                <a:latin typeface="Calibri"/>
                <a:cs typeface="Calibri"/>
              </a:rPr>
              <a:t>Pay</a:t>
            </a:r>
            <a:r>
              <a:rPr sz="1800" spc="-3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go</a:t>
            </a:r>
            <a:r>
              <a:rPr sz="1800" spc="-30" dirty="0">
                <a:latin typeface="Calibri"/>
                <a:cs typeface="Calibri"/>
              </a:rPr>
              <a:t> </a:t>
            </a:r>
            <a:r>
              <a:rPr sz="1800" dirty="0">
                <a:latin typeface="Calibri"/>
                <a:cs typeface="Calibri"/>
              </a:rPr>
              <a:t>through</a:t>
            </a:r>
            <a:r>
              <a:rPr sz="1800" spc="-25" dirty="0">
                <a:latin typeface="Calibri"/>
                <a:cs typeface="Calibri"/>
              </a:rPr>
              <a:t> </a:t>
            </a:r>
            <a:r>
              <a:rPr sz="1800" spc="-10" dirty="0">
                <a:latin typeface="Calibri"/>
                <a:cs typeface="Calibri"/>
              </a:rPr>
              <a:t>Payroll</a:t>
            </a:r>
            <a:endParaRPr sz="1800" dirty="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Any</a:t>
            </a:r>
            <a:r>
              <a:rPr sz="1800" spc="-35" dirty="0">
                <a:latin typeface="Calibri"/>
                <a:cs typeface="Calibri"/>
              </a:rPr>
              <a:t> </a:t>
            </a:r>
            <a:r>
              <a:rPr sz="1800" dirty="0">
                <a:latin typeface="Calibri"/>
                <a:cs typeface="Calibri"/>
              </a:rPr>
              <a:t>expenses</a:t>
            </a:r>
            <a:r>
              <a:rPr sz="1800" spc="-25" dirty="0">
                <a:latin typeface="Calibri"/>
                <a:cs typeface="Calibri"/>
              </a:rPr>
              <a:t> </a:t>
            </a:r>
            <a:r>
              <a:rPr sz="1800" dirty="0">
                <a:latin typeface="Calibri"/>
                <a:cs typeface="Calibri"/>
              </a:rPr>
              <a:t>over</a:t>
            </a:r>
            <a:r>
              <a:rPr sz="1800" spc="-25" dirty="0">
                <a:latin typeface="Calibri"/>
                <a:cs typeface="Calibri"/>
              </a:rPr>
              <a:t> </a:t>
            </a:r>
            <a:r>
              <a:rPr sz="1800" dirty="0">
                <a:latin typeface="Calibri"/>
                <a:cs typeface="Calibri"/>
              </a:rPr>
              <a:t>182</a:t>
            </a:r>
            <a:r>
              <a:rPr sz="1800" spc="-15" dirty="0">
                <a:latin typeface="Calibri"/>
                <a:cs typeface="Calibri"/>
              </a:rPr>
              <a:t> </a:t>
            </a:r>
            <a:r>
              <a:rPr sz="1800" dirty="0">
                <a:latin typeface="Calibri"/>
                <a:cs typeface="Calibri"/>
              </a:rPr>
              <a:t>days</a:t>
            </a:r>
            <a:r>
              <a:rPr sz="1800" spc="-25" dirty="0">
                <a:latin typeface="Calibri"/>
                <a:cs typeface="Calibri"/>
              </a:rPr>
              <a:t> </a:t>
            </a:r>
            <a:r>
              <a:rPr sz="1800" dirty="0">
                <a:latin typeface="Calibri"/>
                <a:cs typeface="Calibri"/>
              </a:rPr>
              <a:t>cannot</a:t>
            </a:r>
            <a:r>
              <a:rPr sz="1800" spc="-25" dirty="0">
                <a:latin typeface="Calibri"/>
                <a:cs typeface="Calibri"/>
              </a:rPr>
              <a:t> </a:t>
            </a:r>
            <a:r>
              <a:rPr sz="1800" dirty="0">
                <a:latin typeface="Calibri"/>
                <a:cs typeface="Calibri"/>
              </a:rPr>
              <a:t>be</a:t>
            </a:r>
            <a:r>
              <a:rPr sz="1800" spc="-10" dirty="0">
                <a:latin typeface="Calibri"/>
                <a:cs typeface="Calibri"/>
              </a:rPr>
              <a:t> reimbursed</a:t>
            </a:r>
            <a:endParaRPr sz="1800" dirty="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Late</a:t>
            </a:r>
            <a:r>
              <a:rPr sz="1800" spc="-20" dirty="0">
                <a:latin typeface="Calibri"/>
                <a:cs typeface="Calibri"/>
              </a:rPr>
              <a:t> </a:t>
            </a:r>
            <a:r>
              <a:rPr sz="1800" dirty="0">
                <a:latin typeface="Calibri"/>
                <a:cs typeface="Calibri"/>
              </a:rPr>
              <a:t>fees</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not</a:t>
            </a:r>
            <a:r>
              <a:rPr sz="1800" spc="-25" dirty="0">
                <a:latin typeface="Calibri"/>
                <a:cs typeface="Calibri"/>
              </a:rPr>
              <a:t> </a:t>
            </a:r>
            <a:r>
              <a:rPr sz="1800" spc="-10" dirty="0">
                <a:latin typeface="Calibri"/>
                <a:cs typeface="Calibri"/>
              </a:rPr>
              <a:t>reimbursable</a:t>
            </a:r>
            <a:endParaRPr sz="1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5707"/>
            <a:ext cx="10515600" cy="4825491"/>
          </a:xfrm>
        </p:spPr>
        <p:txBody>
          <a:bodyPr vert="horz" lIns="91440" tIns="45720" rIns="91440" bIns="45720" rtlCol="0" anchor="t">
            <a:normAutofit fontScale="8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Harvard University is exempt from paying sales tax in Massachusetts and many other states.  This includes MA Meals Tax (aka ‘food sales tax’).  Employees should not pay this tax, ensuring whenever possible that it not be included on an invoice before the purchase.  While we cannot compel a vendor to remove sales tax from a bill, this is usually successful if you offer the correct paperwork (see next bullet!). </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To eliminate sales tax from a purchase transaction, please keep the appropriate exemption forms on hand.  The ST-2 (stating that Harvard has MA Sales tax exemption) and ST-5 (stating that the individual is making the purchase on behalf of Harvard) are both available on the HLS Financial Office’s website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https://hls.harvard.edu/financial-office/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We are NOT exempt from airline, telecommunication or international VAT taxes.</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We encourage departments to set up tax-exempt accounts with Amazon and other vendors.  Harvard’s Federal tax-exempt number is 04-2103580 and appears on all </a:t>
            </a:r>
            <a:r>
              <a:rPr lang="en-US" dirty="0" err="1">
                <a:effectLst/>
                <a:latin typeface="Calibri" panose="020F0502020204030204" pitchFamily="34" charset="0"/>
                <a:ea typeface="Calibri" panose="020F0502020204030204" pitchFamily="34" charset="0"/>
                <a:cs typeface="Times New Roman" panose="02020603050405020304" pitchFamily="18" charset="0"/>
              </a:rPr>
              <a:t>PCards</a:t>
            </a:r>
            <a:r>
              <a:rPr lang="en-US" dirty="0">
                <a:effectLst/>
                <a:latin typeface="Calibri" panose="020F0502020204030204" pitchFamily="34" charset="0"/>
                <a:ea typeface="Calibri" panose="020F0502020204030204" pitchFamily="34" charset="0"/>
                <a:cs typeface="Times New Roman" panose="02020603050405020304" pitchFamily="18" charset="0"/>
              </a:rPr>
              <a:t> – use this locally to request tax exemption on an invoice or meal charge – vendors may ask specifically for the MA form instead.</a:t>
            </a:r>
          </a:p>
          <a:p>
            <a:pPr marL="342900" marR="0" lvl="0" indent="-342900">
              <a:lnSpc>
                <a:spcPct val="107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Concur reports or B2P transactions include sales tax, the transaction will be returned to the department so that the tax can be credited back or removed from the total amount due.</a:t>
            </a:r>
            <a:r>
              <a:rPr lang="en-US" dirty="0">
                <a:effectLst/>
                <a:latin typeface="Calibri" panose="020F0502020204030204" pitchFamily="34" charset="0"/>
                <a:ea typeface="Calibri" panose="020F0502020204030204" pitchFamily="34" charset="0"/>
                <a:cs typeface="Times New Roman" panose="02020603050405020304" pitchFamily="18" charset="0"/>
              </a:rPr>
              <a:t> You are responsible for having sales tax removed from a bill.  If you have paid tax, you are responsible for having it credited back to the card or purchaser.</a:t>
            </a:r>
          </a:p>
          <a:p>
            <a:pPr marL="34290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For more information, see the University Procurement website: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https://internal.procurement.harvard.edu/summary-information#taxexemptstatus</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Of course, this tax exemption can only be used on </a:t>
            </a:r>
            <a:r>
              <a:rPr lang="en-US" dirty="0" err="1">
                <a:effectLst/>
                <a:latin typeface="Calibri" panose="020F0502020204030204" pitchFamily="34" charset="0"/>
                <a:ea typeface="Calibri" panose="020F0502020204030204" pitchFamily="34" charset="0"/>
                <a:cs typeface="Times New Roman" panose="02020603050405020304" pitchFamily="18" charset="0"/>
              </a:rPr>
              <a:t>bonafide</a:t>
            </a:r>
            <a:r>
              <a:rPr lang="en-US" dirty="0">
                <a:effectLst/>
                <a:latin typeface="Calibri" panose="020F0502020204030204" pitchFamily="34" charset="0"/>
                <a:ea typeface="Calibri" panose="020F0502020204030204" pitchFamily="34" charset="0"/>
                <a:cs typeface="Times New Roman" panose="02020603050405020304" pitchFamily="18" charset="0"/>
              </a:rPr>
              <a:t> Harvard business expenses (not to be used for personal items).</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cs typeface="Calibri"/>
            </a:endParaRPr>
          </a:p>
        </p:txBody>
      </p:sp>
      <p:sp>
        <p:nvSpPr>
          <p:cNvPr id="5" name="Title 4">
            <a:extLst>
              <a:ext uri="{FF2B5EF4-FFF2-40B4-BE49-F238E27FC236}">
                <a16:creationId xmlns:a16="http://schemas.microsoft.com/office/drawing/2014/main" id="{E0A5CB11-55F7-E702-67EB-36CEAC102A74}"/>
              </a:ext>
            </a:extLst>
          </p:cNvPr>
          <p:cNvSpPr>
            <a:spLocks noGrp="1"/>
          </p:cNvSpPr>
          <p:nvPr>
            <p:ph type="title"/>
          </p:nvPr>
        </p:nvSpPr>
        <p:spPr/>
        <p:txBody>
          <a:bodyPr/>
          <a:lstStyle/>
          <a:p>
            <a:pPr algn="ctr"/>
            <a:r>
              <a:rPr lang="en-US" sz="4400" dirty="0">
                <a:cs typeface="Calibri Light"/>
              </a:rPr>
              <a:t>Sales Tax Exemption Policy</a:t>
            </a:r>
            <a:endParaRPr lang="en-US" dirty="0"/>
          </a:p>
        </p:txBody>
      </p:sp>
      <p:sp>
        <p:nvSpPr>
          <p:cNvPr id="6" name="object 3">
            <a:extLst>
              <a:ext uri="{FF2B5EF4-FFF2-40B4-BE49-F238E27FC236}">
                <a16:creationId xmlns:a16="http://schemas.microsoft.com/office/drawing/2014/main" id="{9C5CD21D-EDA9-8000-E24E-A541DE10547D}"/>
              </a:ext>
            </a:extLst>
          </p:cNvPr>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7" name="object 4">
            <a:extLst>
              <a:ext uri="{FF2B5EF4-FFF2-40B4-BE49-F238E27FC236}">
                <a16:creationId xmlns:a16="http://schemas.microsoft.com/office/drawing/2014/main" id="{AB2A9FC9-AF6C-610E-610C-68D00C622AA7}"/>
              </a:ext>
            </a:extLst>
          </p:cNvPr>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83822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29335">
              <a:lnSpc>
                <a:spcPct val="100000"/>
              </a:lnSpc>
              <a:spcBef>
                <a:spcPts val="100"/>
              </a:spcBef>
            </a:pPr>
            <a:r>
              <a:rPr dirty="0"/>
              <a:t>Links</a:t>
            </a:r>
            <a:r>
              <a:rPr spc="-45" dirty="0"/>
              <a:t> </a:t>
            </a:r>
            <a:r>
              <a:rPr dirty="0"/>
              <a:t>to</a:t>
            </a:r>
            <a:r>
              <a:rPr spc="-40" dirty="0"/>
              <a:t> </a:t>
            </a:r>
            <a:r>
              <a:rPr dirty="0"/>
              <a:t>unabridged</a:t>
            </a:r>
            <a:r>
              <a:rPr spc="-40" dirty="0"/>
              <a:t> </a:t>
            </a:r>
            <a:r>
              <a:rPr spc="-10" dirty="0"/>
              <a:t>policies</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533400" y="1179987"/>
            <a:ext cx="11043919" cy="4682692"/>
          </a:xfrm>
          <a:prstGeom prst="rect">
            <a:avLst/>
          </a:prstGeom>
        </p:spPr>
        <p:txBody>
          <a:bodyPr vert="horz" wrap="square" lIns="0" tIns="116205" rIns="0" bIns="0" rtlCol="0">
            <a:spAutoFit/>
          </a:bodyPr>
          <a:lstStyle/>
          <a:p>
            <a:pPr marL="298450" indent="-285750">
              <a:spcBef>
                <a:spcPts val="915"/>
              </a:spcBef>
              <a:buFont typeface="Arial" panose="020B0604020202020204" pitchFamily="34" charset="0"/>
              <a:buChar char="•"/>
              <a:tabLst>
                <a:tab pos="183515" algn="l"/>
              </a:tabLst>
            </a:pPr>
            <a:r>
              <a:rPr lang="en-US" sz="1400" b="1" dirty="0">
                <a:latin typeface="Calibri"/>
                <a:cs typeface="Calibri"/>
              </a:rPr>
              <a:t>Business</a:t>
            </a:r>
            <a:r>
              <a:rPr lang="en-US" sz="1400" b="1" spc="-10" dirty="0">
                <a:latin typeface="Calibri"/>
                <a:cs typeface="Calibri"/>
              </a:rPr>
              <a:t> </a:t>
            </a:r>
            <a:r>
              <a:rPr lang="en-US" sz="1400" b="1" dirty="0">
                <a:latin typeface="Calibri"/>
                <a:cs typeface="Calibri"/>
              </a:rPr>
              <a:t>Expense</a:t>
            </a:r>
            <a:r>
              <a:rPr lang="en-US" sz="1400" b="1" spc="-10" dirty="0">
                <a:latin typeface="Calibri"/>
                <a:cs typeface="Calibri"/>
              </a:rPr>
              <a:t> Reimbursements:</a:t>
            </a:r>
            <a:r>
              <a:rPr lang="en-US" sz="1400" b="1" spc="5" dirty="0">
                <a:latin typeface="Calibri"/>
                <a:cs typeface="Calibri"/>
              </a:rPr>
              <a:t> </a:t>
            </a:r>
            <a:r>
              <a:rPr lang="en-US" sz="1400" u="sng" spc="-10" dirty="0">
                <a:solidFill>
                  <a:srgbClr val="0563C1"/>
                </a:solidFill>
                <a:uFill>
                  <a:solidFill>
                    <a:srgbClr val="0563C1"/>
                  </a:solidFill>
                </a:uFill>
                <a:latin typeface="Calibri"/>
                <a:cs typeface="Calibri"/>
                <a:hlinkClick r:id="rId2"/>
              </a:rPr>
              <a:t>https://policies.fad.harvard.edu/pages/business_expense_reimbursements</a:t>
            </a:r>
            <a:endParaRPr lang="en-US" sz="1400" u="sng" spc="-10" dirty="0">
              <a:solidFill>
                <a:srgbClr val="0563C1"/>
              </a:solidFill>
              <a:uFill>
                <a:solidFill>
                  <a:srgbClr val="0563C1"/>
                </a:solidFill>
              </a:uFill>
              <a:latin typeface="Calibri"/>
              <a:cs typeface="Calibri"/>
            </a:endParaRPr>
          </a:p>
          <a:p>
            <a:pPr marL="298450" indent="-285750">
              <a:spcBef>
                <a:spcPts val="915"/>
              </a:spcBef>
              <a:buFont typeface="Arial" panose="020B0604020202020204" pitchFamily="34" charset="0"/>
              <a:buChar char="•"/>
              <a:tabLst>
                <a:tab pos="183515" algn="l"/>
              </a:tabLst>
            </a:pPr>
            <a:r>
              <a:rPr lang="en-US" sz="1400" b="1" dirty="0">
                <a:latin typeface="Calibri"/>
                <a:cs typeface="Calibri"/>
              </a:rPr>
              <a:t>Contracts</a:t>
            </a:r>
            <a:r>
              <a:rPr lang="en-US" sz="1400" b="1" spc="70" dirty="0">
                <a:latin typeface="Calibri"/>
                <a:cs typeface="Calibri"/>
              </a:rPr>
              <a:t> </a:t>
            </a:r>
            <a:r>
              <a:rPr lang="en-US" sz="1400" b="1" dirty="0">
                <a:latin typeface="Calibri"/>
                <a:cs typeface="Calibri"/>
              </a:rPr>
              <a:t>and</a:t>
            </a:r>
            <a:r>
              <a:rPr lang="en-US" sz="1400" b="1" spc="70" dirty="0">
                <a:latin typeface="Calibri"/>
                <a:cs typeface="Calibri"/>
              </a:rPr>
              <a:t> </a:t>
            </a:r>
            <a:r>
              <a:rPr lang="en-US" sz="1400" b="1" dirty="0">
                <a:latin typeface="Calibri"/>
                <a:cs typeface="Calibri"/>
              </a:rPr>
              <a:t>Commitments</a:t>
            </a:r>
            <a:r>
              <a:rPr lang="en-US" sz="1400" b="1" spc="75" dirty="0">
                <a:latin typeface="Calibri"/>
                <a:cs typeface="Calibri"/>
              </a:rPr>
              <a:t> </a:t>
            </a:r>
            <a:r>
              <a:rPr lang="en-US" sz="1400" b="1" dirty="0">
                <a:latin typeface="Calibri"/>
                <a:cs typeface="Calibri"/>
              </a:rPr>
              <a:t>Policy:</a:t>
            </a:r>
            <a:r>
              <a:rPr lang="en-US" sz="1400" b="1" spc="80" dirty="0">
                <a:latin typeface="Calibri"/>
                <a:cs typeface="Calibri"/>
              </a:rPr>
              <a:t> </a:t>
            </a:r>
            <a:r>
              <a:rPr lang="en-US" sz="1400" u="sng" spc="-10" dirty="0">
                <a:solidFill>
                  <a:srgbClr val="0563C1"/>
                </a:solidFill>
                <a:uFill>
                  <a:solidFill>
                    <a:srgbClr val="0563C1"/>
                  </a:solidFill>
                </a:uFill>
                <a:latin typeface="Calibri"/>
                <a:cs typeface="Calibri"/>
              </a:rPr>
              <a:t>https://hls.harvard.edu/content/uploads/2020/12/UpdatedHLS-</a:t>
            </a:r>
            <a:r>
              <a:rPr lang="en-US" sz="1400" u="sng" spc="-20" dirty="0">
                <a:solidFill>
                  <a:srgbClr val="0563C1"/>
                </a:solidFill>
                <a:uFill>
                  <a:solidFill>
                    <a:srgbClr val="0563C1"/>
                  </a:solidFill>
                </a:uFill>
                <a:latin typeface="Calibri"/>
                <a:cs typeface="Calibri"/>
              </a:rPr>
              <a:t>Contract-</a:t>
            </a:r>
            <a:r>
              <a:rPr lang="en-US" sz="1400" u="sng" spc="-10" dirty="0">
                <a:solidFill>
                  <a:srgbClr val="0563C1"/>
                </a:solidFill>
                <a:uFill>
                  <a:solidFill>
                    <a:srgbClr val="0563C1"/>
                  </a:solidFill>
                </a:uFill>
                <a:latin typeface="Calibri"/>
                <a:cs typeface="Calibri"/>
              </a:rPr>
              <a:t>Policy_w-matrix_Covid.pdf</a:t>
            </a:r>
            <a:endParaRPr lang="en-US" sz="1400" dirty="0">
              <a:latin typeface="Calibri"/>
              <a:cs typeface="Calibri"/>
            </a:endParaRPr>
          </a:p>
          <a:p>
            <a:pPr marL="298450" indent="-285750">
              <a:lnSpc>
                <a:spcPct val="100000"/>
              </a:lnSpc>
              <a:spcBef>
                <a:spcPts val="915"/>
              </a:spcBef>
              <a:buFont typeface="Arial" panose="020B0604020202020204" pitchFamily="34" charset="0"/>
              <a:buChar char="•"/>
              <a:tabLst>
                <a:tab pos="183515" algn="l"/>
              </a:tabLst>
            </a:pPr>
            <a:r>
              <a:rPr sz="1400" b="1" dirty="0">
                <a:latin typeface="Calibri"/>
                <a:cs typeface="Calibri"/>
              </a:rPr>
              <a:t>Employee</a:t>
            </a:r>
            <a:r>
              <a:rPr sz="1400" b="1" spc="50" dirty="0">
                <a:latin typeface="Calibri"/>
                <a:cs typeface="Calibri"/>
              </a:rPr>
              <a:t> </a:t>
            </a:r>
            <a:r>
              <a:rPr sz="1400" b="1" dirty="0">
                <a:latin typeface="Calibri"/>
                <a:cs typeface="Calibri"/>
              </a:rPr>
              <a:t>Gifts</a:t>
            </a:r>
            <a:r>
              <a:rPr sz="1400" b="1" spc="60" dirty="0">
                <a:latin typeface="Calibri"/>
                <a:cs typeface="Calibri"/>
              </a:rPr>
              <a:t> </a:t>
            </a:r>
            <a:r>
              <a:rPr sz="1400" b="1" dirty="0">
                <a:latin typeface="Calibri"/>
                <a:cs typeface="Calibri"/>
              </a:rPr>
              <a:t>and</a:t>
            </a:r>
            <a:r>
              <a:rPr sz="1400" b="1" spc="50" dirty="0">
                <a:latin typeface="Calibri"/>
                <a:cs typeface="Calibri"/>
              </a:rPr>
              <a:t> </a:t>
            </a:r>
            <a:r>
              <a:rPr sz="1400" b="1" spc="-10" dirty="0">
                <a:latin typeface="Calibri"/>
                <a:cs typeface="Calibri"/>
              </a:rPr>
              <a:t>Celebratory</a:t>
            </a:r>
            <a:r>
              <a:rPr sz="1400" b="1" spc="55" dirty="0">
                <a:latin typeface="Calibri"/>
                <a:cs typeface="Calibri"/>
              </a:rPr>
              <a:t> </a:t>
            </a:r>
            <a:r>
              <a:rPr sz="1400" b="1" spc="-10" dirty="0">
                <a:latin typeface="Calibri"/>
                <a:cs typeface="Calibri"/>
              </a:rPr>
              <a:t>Events:</a:t>
            </a:r>
            <a:r>
              <a:rPr sz="1400" b="1" spc="55" dirty="0">
                <a:latin typeface="Calibri"/>
                <a:cs typeface="Calibri"/>
              </a:rPr>
              <a:t> </a:t>
            </a:r>
            <a:r>
              <a:rPr sz="1400" u="sng" spc="-10" dirty="0">
                <a:solidFill>
                  <a:srgbClr val="0563C1"/>
                </a:solidFill>
                <a:uFill>
                  <a:solidFill>
                    <a:srgbClr val="0563C1"/>
                  </a:solidFill>
                </a:uFill>
                <a:latin typeface="Calibri"/>
                <a:cs typeface="Calibri"/>
              </a:rPr>
              <a:t>https://policies.fad.harvard.edu/pages/employee-gifts-and-celebratory-events</a:t>
            </a:r>
            <a:endParaRPr sz="1400" dirty="0">
              <a:latin typeface="Calibri"/>
              <a:cs typeface="Calibri"/>
            </a:endParaRPr>
          </a:p>
          <a:p>
            <a:pPr marL="298450" indent="-285750">
              <a:lnSpc>
                <a:spcPct val="100000"/>
              </a:lnSpc>
              <a:spcBef>
                <a:spcPts val="815"/>
              </a:spcBef>
              <a:buFont typeface="Arial" panose="020B0604020202020204" pitchFamily="34" charset="0"/>
              <a:buChar char="•"/>
              <a:tabLst>
                <a:tab pos="183515" algn="l"/>
              </a:tabLst>
            </a:pPr>
            <a:r>
              <a:rPr sz="1400" b="1" dirty="0">
                <a:latin typeface="Calibri"/>
                <a:cs typeface="Calibri"/>
              </a:rPr>
              <a:t>Human</a:t>
            </a:r>
            <a:r>
              <a:rPr sz="1400" b="1" spc="60" dirty="0">
                <a:latin typeface="Calibri"/>
                <a:cs typeface="Calibri"/>
              </a:rPr>
              <a:t> </a:t>
            </a:r>
            <a:r>
              <a:rPr sz="1400" b="1" dirty="0">
                <a:latin typeface="Calibri"/>
                <a:cs typeface="Calibri"/>
              </a:rPr>
              <a:t>Subject</a:t>
            </a:r>
            <a:r>
              <a:rPr sz="1400" b="1" spc="80" dirty="0">
                <a:latin typeface="Calibri"/>
                <a:cs typeface="Calibri"/>
              </a:rPr>
              <a:t> </a:t>
            </a:r>
            <a:r>
              <a:rPr sz="1400" b="1" spc="-10" dirty="0">
                <a:latin typeface="Calibri"/>
                <a:cs typeface="Calibri"/>
              </a:rPr>
              <a:t>Payments:</a:t>
            </a:r>
            <a:r>
              <a:rPr sz="1400" b="1" spc="80" dirty="0">
                <a:latin typeface="Calibri"/>
                <a:cs typeface="Calibri"/>
              </a:rPr>
              <a:t> </a:t>
            </a:r>
            <a:r>
              <a:rPr sz="1400" u="sng" spc="-10" dirty="0">
                <a:solidFill>
                  <a:srgbClr val="0563C1"/>
                </a:solidFill>
                <a:uFill>
                  <a:solidFill>
                    <a:srgbClr val="0563C1"/>
                  </a:solidFill>
                </a:uFill>
                <a:latin typeface="Calibri"/>
                <a:cs typeface="Calibri"/>
              </a:rPr>
              <a:t>https://policies.fad.harvard.edu/pages/human-subject-payments</a:t>
            </a:r>
            <a:endParaRPr sz="1400" dirty="0">
              <a:latin typeface="Calibri"/>
              <a:cs typeface="Calibri"/>
            </a:endParaRPr>
          </a:p>
          <a:p>
            <a:pPr marL="298450" indent="-285750">
              <a:lnSpc>
                <a:spcPts val="1595"/>
              </a:lnSpc>
              <a:spcBef>
                <a:spcPts val="815"/>
              </a:spcBef>
              <a:buFont typeface="Arial" panose="020B0604020202020204" pitchFamily="34" charset="0"/>
              <a:buChar char="•"/>
              <a:tabLst>
                <a:tab pos="183515" algn="l"/>
              </a:tabLst>
            </a:pPr>
            <a:r>
              <a:rPr sz="1400" b="1" dirty="0">
                <a:latin typeface="Calibri"/>
                <a:cs typeface="Calibri"/>
              </a:rPr>
              <a:t>Human</a:t>
            </a:r>
            <a:r>
              <a:rPr sz="1400" b="1" spc="-20" dirty="0">
                <a:latin typeface="Calibri"/>
                <a:cs typeface="Calibri"/>
              </a:rPr>
              <a:t> </a:t>
            </a:r>
            <a:r>
              <a:rPr sz="1400" b="1" dirty="0">
                <a:latin typeface="Calibri"/>
                <a:cs typeface="Calibri"/>
              </a:rPr>
              <a:t>Subject</a:t>
            </a:r>
            <a:r>
              <a:rPr sz="1400" b="1" spc="-20" dirty="0">
                <a:latin typeface="Calibri"/>
                <a:cs typeface="Calibri"/>
              </a:rPr>
              <a:t> </a:t>
            </a:r>
            <a:r>
              <a:rPr sz="1400" b="1" dirty="0">
                <a:latin typeface="Calibri"/>
                <a:cs typeface="Calibri"/>
              </a:rPr>
              <a:t>Decision</a:t>
            </a:r>
            <a:r>
              <a:rPr sz="1400" b="1" spc="-15" dirty="0">
                <a:latin typeface="Calibri"/>
                <a:cs typeface="Calibri"/>
              </a:rPr>
              <a:t> </a:t>
            </a:r>
            <a:r>
              <a:rPr sz="1400" b="1" spc="-20" dirty="0">
                <a:latin typeface="Calibri"/>
                <a:cs typeface="Calibri"/>
              </a:rPr>
              <a:t>Tree:</a:t>
            </a:r>
            <a:endParaRPr sz="1400" dirty="0">
              <a:latin typeface="Calibri"/>
              <a:cs typeface="Calibri"/>
            </a:endParaRPr>
          </a:p>
          <a:p>
            <a:pPr marL="184150">
              <a:lnSpc>
                <a:spcPts val="1595"/>
              </a:lnSpc>
            </a:pPr>
            <a:r>
              <a:rPr sz="1400" u="sng" spc="-10" dirty="0">
                <a:solidFill>
                  <a:srgbClr val="0563C1"/>
                </a:solidFill>
                <a:uFill>
                  <a:solidFill>
                    <a:srgbClr val="0563C1"/>
                  </a:solidFill>
                </a:uFill>
                <a:latin typeface="Calibri"/>
                <a:cs typeface="Calibri"/>
                <a:hlinkClick r:id="rId3"/>
              </a:rPr>
              <a:t>https://policies.fad.harvard.edu/files/fad_policies/files/appendix_a_-_human_subjects_decision_tree_final.pdf?m</a:t>
            </a:r>
            <a:r>
              <a:rPr sz="1400" u="sng" spc="-10">
                <a:solidFill>
                  <a:srgbClr val="0563C1"/>
                </a:solidFill>
                <a:uFill>
                  <a:solidFill>
                    <a:srgbClr val="0563C1"/>
                  </a:solidFill>
                </a:uFill>
                <a:latin typeface="Calibri"/>
                <a:cs typeface="Calibri"/>
                <a:hlinkClick r:id="rId3"/>
              </a:rPr>
              <a:t>=1502972494</a:t>
            </a:r>
            <a:endParaRPr lang="en-US" sz="1400" u="sng" spc="-1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dirty="0">
                <a:latin typeface="Calibri"/>
                <a:cs typeface="Calibri"/>
              </a:rPr>
              <a:t>Independent</a:t>
            </a:r>
            <a:r>
              <a:rPr lang="en-US" sz="1400" b="1" spc="100" dirty="0">
                <a:latin typeface="Calibri"/>
                <a:cs typeface="Calibri"/>
              </a:rPr>
              <a:t> </a:t>
            </a:r>
            <a:r>
              <a:rPr lang="en-US" sz="1400" b="1" spc="-10" dirty="0">
                <a:latin typeface="Calibri"/>
                <a:cs typeface="Calibri"/>
              </a:rPr>
              <a:t>Contractors:</a:t>
            </a:r>
            <a:r>
              <a:rPr lang="en-US" sz="1400" b="1" spc="110" dirty="0">
                <a:latin typeface="Calibri"/>
                <a:cs typeface="Calibri"/>
              </a:rPr>
              <a:t> </a:t>
            </a:r>
            <a:r>
              <a:rPr lang="en-US" sz="1400" u="sng" spc="-10" dirty="0">
                <a:solidFill>
                  <a:srgbClr val="0563C1"/>
                </a:solidFill>
                <a:uFill>
                  <a:solidFill>
                    <a:srgbClr val="0563C1"/>
                  </a:solidFill>
                </a:uFill>
                <a:latin typeface="Calibri"/>
                <a:cs typeface="Calibri"/>
                <a:hlinkClick r:id="rId4"/>
              </a:rPr>
              <a:t>https://policies.fad.harvard.edu/pages/independent-contractors</a:t>
            </a:r>
            <a:endParaRPr lang="en-US" sz="1400" u="sng" spc="-10" dirty="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spc="-10" dirty="0">
                <a:latin typeface="Calibri"/>
                <a:cs typeface="Calibri"/>
              </a:rPr>
              <a:t>Procurement:</a:t>
            </a:r>
            <a:r>
              <a:rPr lang="en-US" sz="1400" b="1" spc="20" dirty="0">
                <a:latin typeface="Calibri"/>
                <a:cs typeface="Calibri"/>
              </a:rPr>
              <a:t> </a:t>
            </a:r>
            <a:r>
              <a:rPr lang="en-US" sz="1400" u="sng" spc="-10" dirty="0">
                <a:solidFill>
                  <a:srgbClr val="0563C1"/>
                </a:solidFill>
                <a:uFill>
                  <a:solidFill>
                    <a:srgbClr val="0563C1"/>
                  </a:solidFill>
                </a:uFill>
                <a:latin typeface="Calibri"/>
                <a:cs typeface="Calibri"/>
                <a:hlinkClick r:id="rId5"/>
              </a:rPr>
              <a:t>https://policies.fad.harvard.edu/procurement</a:t>
            </a: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endParaRPr lang="en-US" sz="1400" b="1"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dirty="0">
                <a:latin typeface="Calibri"/>
                <a:cs typeface="Calibri"/>
              </a:rPr>
              <a:t>Responsibilities</a:t>
            </a:r>
            <a:r>
              <a:rPr lang="en-US" sz="1400" b="1" spc="15" dirty="0">
                <a:latin typeface="Calibri"/>
                <a:cs typeface="Calibri"/>
              </a:rPr>
              <a:t> </a:t>
            </a:r>
            <a:r>
              <a:rPr lang="en-US" sz="1400" b="1" dirty="0">
                <a:latin typeface="Calibri"/>
                <a:cs typeface="Calibri"/>
              </a:rPr>
              <a:t>of</a:t>
            </a:r>
            <a:r>
              <a:rPr lang="en-US" sz="1400" b="1" spc="20" dirty="0">
                <a:latin typeface="Calibri"/>
                <a:cs typeface="Calibri"/>
              </a:rPr>
              <a:t> </a:t>
            </a:r>
            <a:r>
              <a:rPr lang="en-US" sz="1400" b="1" dirty="0">
                <a:latin typeface="Calibri"/>
                <a:cs typeface="Calibri"/>
              </a:rPr>
              <a:t>Purchasers,</a:t>
            </a:r>
            <a:r>
              <a:rPr lang="en-US" sz="1400" b="1" spc="25" dirty="0">
                <a:latin typeface="Calibri"/>
                <a:cs typeface="Calibri"/>
              </a:rPr>
              <a:t> </a:t>
            </a:r>
            <a:r>
              <a:rPr lang="en-US" sz="1400" b="1" dirty="0">
                <a:latin typeface="Calibri"/>
                <a:cs typeface="Calibri"/>
              </a:rPr>
              <a:t>Preparers</a:t>
            </a:r>
            <a:r>
              <a:rPr lang="en-US" sz="1400" b="1" spc="25" dirty="0">
                <a:latin typeface="Calibri"/>
                <a:cs typeface="Calibri"/>
              </a:rPr>
              <a:t> </a:t>
            </a:r>
            <a:r>
              <a:rPr lang="en-US" sz="1400" b="1" dirty="0">
                <a:latin typeface="Calibri"/>
                <a:cs typeface="Calibri"/>
              </a:rPr>
              <a:t>and</a:t>
            </a:r>
            <a:r>
              <a:rPr lang="en-US" sz="1400" b="1" spc="20" dirty="0">
                <a:latin typeface="Calibri"/>
                <a:cs typeface="Calibri"/>
              </a:rPr>
              <a:t> </a:t>
            </a:r>
            <a:r>
              <a:rPr lang="en-US" sz="1400" b="1" dirty="0">
                <a:latin typeface="Calibri"/>
                <a:cs typeface="Calibri"/>
              </a:rPr>
              <a:t>Approvers:</a:t>
            </a:r>
            <a:r>
              <a:rPr lang="en-US" sz="1400" b="1" spc="30" dirty="0">
                <a:latin typeface="Calibri"/>
                <a:cs typeface="Calibri"/>
              </a:rPr>
              <a:t> </a:t>
            </a:r>
            <a:r>
              <a:rPr lang="en-US" sz="1400" u="sng" spc="-10" dirty="0">
                <a:solidFill>
                  <a:srgbClr val="0563C1"/>
                </a:solidFill>
                <a:uFill>
                  <a:solidFill>
                    <a:srgbClr val="0563C1"/>
                  </a:solidFill>
                </a:uFill>
                <a:latin typeface="Calibri"/>
                <a:cs typeface="Calibri"/>
                <a:hlinkClick r:id="rId6"/>
              </a:rPr>
              <a:t>https://policies.fad.harvard.edu/responsibilities-purchasers-preparers-and-approvers</a:t>
            </a:r>
            <a:endParaRPr lang="en-US" sz="1400" u="sng" spc="-10" dirty="0">
              <a:solidFill>
                <a:srgbClr val="0563C1"/>
              </a:solidFill>
              <a:uFill>
                <a:solidFill>
                  <a:srgbClr val="0563C1"/>
                </a:solidFill>
              </a:uFill>
              <a:latin typeface="Calibri"/>
              <a:cs typeface="Calibri"/>
            </a:endParaRPr>
          </a:p>
          <a:p>
            <a:pPr marL="184150">
              <a:lnSpc>
                <a:spcPts val="1595"/>
              </a:lnSpc>
            </a:pPr>
            <a:endParaRPr lang="en-US" sz="1400" u="sng" spc="-10" dirty="0">
              <a:solidFill>
                <a:srgbClr val="0563C1"/>
              </a:solidFill>
              <a:uFill>
                <a:solidFill>
                  <a:srgbClr val="0563C1"/>
                </a:solidFill>
              </a:uFill>
              <a:latin typeface="Calibri"/>
              <a:cs typeface="Calibri"/>
            </a:endParaRPr>
          </a:p>
          <a:p>
            <a:pPr marL="469900" indent="-285750">
              <a:lnSpc>
                <a:spcPts val="1595"/>
              </a:lnSpc>
              <a:buFont typeface="Arial" panose="020B0604020202020204" pitchFamily="34" charset="0"/>
              <a:buChar char="•"/>
            </a:pPr>
            <a:r>
              <a:rPr lang="en-US" sz="1400" b="1" dirty="0">
                <a:latin typeface="Calibri"/>
                <a:cs typeface="Calibri"/>
              </a:rPr>
              <a:t>Staff</a:t>
            </a:r>
            <a:r>
              <a:rPr lang="en-US" sz="1400" b="1" spc="5" dirty="0">
                <a:latin typeface="Calibri"/>
                <a:cs typeface="Calibri"/>
              </a:rPr>
              <a:t> </a:t>
            </a:r>
            <a:r>
              <a:rPr lang="en-US" sz="1400" b="1" dirty="0">
                <a:latin typeface="Calibri"/>
                <a:cs typeface="Calibri"/>
              </a:rPr>
              <a:t>Mobile</a:t>
            </a:r>
            <a:r>
              <a:rPr lang="en-US" sz="1400" b="1" spc="20" dirty="0">
                <a:latin typeface="Calibri"/>
                <a:cs typeface="Calibri"/>
              </a:rPr>
              <a:t> </a:t>
            </a:r>
            <a:r>
              <a:rPr lang="en-US" sz="1400" b="1" dirty="0">
                <a:latin typeface="Calibri"/>
                <a:cs typeface="Calibri"/>
              </a:rPr>
              <a:t>Phone</a:t>
            </a:r>
            <a:r>
              <a:rPr lang="en-US" sz="1400" b="1" spc="20" dirty="0">
                <a:latin typeface="Calibri"/>
                <a:cs typeface="Calibri"/>
              </a:rPr>
              <a:t> </a:t>
            </a:r>
            <a:r>
              <a:rPr lang="en-US" sz="1400" b="1" dirty="0">
                <a:latin typeface="Calibri"/>
                <a:cs typeface="Calibri"/>
              </a:rPr>
              <a:t>Policy:</a:t>
            </a:r>
            <a:r>
              <a:rPr lang="en-US" sz="1400" b="1" spc="30" dirty="0">
                <a:latin typeface="Calibri"/>
                <a:cs typeface="Calibri"/>
              </a:rPr>
              <a:t> </a:t>
            </a:r>
            <a:r>
              <a:rPr lang="en-US" sz="1400" u="sng" spc="-10" dirty="0">
                <a:solidFill>
                  <a:srgbClr val="0563C1"/>
                </a:solidFill>
                <a:uFill>
                  <a:solidFill>
                    <a:srgbClr val="0563C1"/>
                  </a:solidFill>
                </a:uFill>
                <a:latin typeface="Calibri"/>
                <a:cs typeface="Calibri"/>
                <a:hlinkClick r:id="rId7"/>
              </a:rPr>
              <a:t>https://policies.fad.harvard.edu/staff-mobile-phone-policy</a:t>
            </a:r>
            <a:endParaRPr lang="en-US" sz="1400" u="sng" spc="-10" dirty="0">
              <a:solidFill>
                <a:srgbClr val="0563C1"/>
              </a:solidFill>
              <a:uFill>
                <a:solidFill>
                  <a:srgbClr val="0563C1"/>
                </a:solidFill>
              </a:uFill>
              <a:latin typeface="Calibri"/>
              <a:cs typeface="Calibri"/>
            </a:endParaRPr>
          </a:p>
          <a:p>
            <a:pPr marL="298450" indent="-285750">
              <a:lnSpc>
                <a:spcPts val="1595"/>
              </a:lnSpc>
              <a:spcBef>
                <a:spcPts val="815"/>
              </a:spcBef>
              <a:buFont typeface="Arial" panose="020B0604020202020204" pitchFamily="34" charset="0"/>
              <a:buChar char="•"/>
              <a:tabLst>
                <a:tab pos="183515" algn="l"/>
              </a:tabLst>
            </a:pPr>
            <a:r>
              <a:rPr lang="en-US" sz="1400" b="1" spc="-20" dirty="0">
                <a:latin typeface="Calibri"/>
                <a:cs typeface="Calibri"/>
              </a:rPr>
              <a:t>Travel</a:t>
            </a:r>
            <a:r>
              <a:rPr lang="en-US" sz="1400" b="1" spc="-40" dirty="0">
                <a:latin typeface="Calibri"/>
                <a:cs typeface="Calibri"/>
              </a:rPr>
              <a:t> </a:t>
            </a:r>
            <a:r>
              <a:rPr lang="en-US" sz="1400" b="1" spc="-10" dirty="0">
                <a:latin typeface="Calibri"/>
                <a:cs typeface="Calibri"/>
              </a:rPr>
              <a:t>Policy:</a:t>
            </a:r>
            <a:endParaRPr lang="en-US" sz="1400" dirty="0">
              <a:latin typeface="Calibri"/>
              <a:cs typeface="Calibri"/>
            </a:endParaRPr>
          </a:p>
          <a:p>
            <a:pPr marL="184150">
              <a:lnSpc>
                <a:spcPts val="1500"/>
              </a:lnSpc>
              <a:tabLst>
                <a:tab pos="7776845" algn="l"/>
              </a:tabLst>
            </a:pPr>
            <a:r>
              <a:rPr lang="en-US" sz="1400" u="sng" spc="-10" dirty="0">
                <a:solidFill>
                  <a:srgbClr val="0563C1"/>
                </a:solidFill>
                <a:uFill>
                  <a:solidFill>
                    <a:srgbClr val="0563C1"/>
                  </a:solidFill>
                </a:uFill>
                <a:latin typeface="Calibri"/>
                <a:cs typeface="Calibri"/>
              </a:rPr>
              <a:t>https://hwpi.harvard.edu/os_fast/files/fad_policies/travel_policy_w_appendices_2015dec0101m.pdf?</a:t>
            </a:r>
            <a:r>
              <a:rPr lang="en-US" sz="1400" u="sng" dirty="0">
                <a:solidFill>
                  <a:srgbClr val="0563C1"/>
                </a:solidFill>
                <a:uFill>
                  <a:solidFill>
                    <a:srgbClr val="0563C1"/>
                  </a:solidFill>
                </a:uFill>
                <a:latin typeface="Calibri"/>
                <a:cs typeface="Calibri"/>
              </a:rPr>
              <a:t>	</a:t>
            </a:r>
            <a:r>
              <a:rPr lang="en-US" sz="1400" u="sng" spc="-10" dirty="0" err="1">
                <a:solidFill>
                  <a:srgbClr val="0563C1"/>
                </a:solidFill>
                <a:uFill>
                  <a:solidFill>
                    <a:srgbClr val="0563C1"/>
                  </a:solidFill>
                </a:uFill>
                <a:latin typeface="Calibri"/>
                <a:cs typeface="Calibri"/>
              </a:rPr>
              <a:t>authen_application</a:t>
            </a:r>
            <a:r>
              <a:rPr lang="en-US" sz="1400" u="sng" spc="-10" dirty="0">
                <a:solidFill>
                  <a:srgbClr val="0563C1"/>
                </a:solidFill>
                <a:uFill>
                  <a:solidFill>
                    <a:srgbClr val="0563C1"/>
                  </a:solidFill>
                </a:uFill>
                <a:latin typeface="Calibri"/>
                <a:cs typeface="Calibri"/>
              </a:rPr>
              <a:t>=CADM_HUIT_ATS_AWS</a:t>
            </a:r>
            <a:endParaRPr lang="en-US" sz="1400" dirty="0">
              <a:latin typeface="Calibri"/>
              <a:cs typeface="Calibri"/>
            </a:endParaRPr>
          </a:p>
          <a:p>
            <a:pPr marL="184150" marR="22225">
              <a:lnSpc>
                <a:spcPts val="1510"/>
              </a:lnSpc>
              <a:spcBef>
                <a:spcPts val="95"/>
              </a:spcBef>
              <a:tabLst>
                <a:tab pos="977900" algn="l"/>
                <a:tab pos="3015615" algn="l"/>
                <a:tab pos="5180330" algn="l"/>
              </a:tabLst>
            </a:pPr>
            <a:r>
              <a:rPr lang="en-US" sz="1400" u="sng" spc="-10" dirty="0">
                <a:solidFill>
                  <a:srgbClr val="0563C1"/>
                </a:solidFill>
                <a:uFill>
                  <a:solidFill>
                    <a:srgbClr val="0563C1"/>
                  </a:solidFill>
                </a:uFill>
                <a:latin typeface="Calibri"/>
                <a:cs typeface="Calibri"/>
              </a:rPr>
              <a:t>_HWPI&amp;</a:t>
            </a:r>
            <a:r>
              <a:rPr lang="en-US" sz="1400" u="sng" dirty="0">
                <a:solidFill>
                  <a:srgbClr val="0563C1"/>
                </a:solidFill>
                <a:uFill>
                  <a:solidFill>
                    <a:srgbClr val="0563C1"/>
                  </a:solidFill>
                </a:uFill>
                <a:latin typeface="Calibri"/>
                <a:cs typeface="Calibri"/>
              </a:rPr>
              <a:t>	</a:t>
            </a:r>
            <a:r>
              <a:rPr lang="en-US" sz="1400" u="sng" spc="-10" dirty="0" err="1">
                <a:solidFill>
                  <a:srgbClr val="0563C1"/>
                </a:solidFill>
                <a:uFill>
                  <a:solidFill>
                    <a:srgbClr val="0563C1"/>
                  </a:solidFill>
                </a:uFill>
                <a:latin typeface="Calibri"/>
                <a:cs typeface="Calibri"/>
              </a:rPr>
              <a:t>authen_huid</a:t>
            </a:r>
            <a:r>
              <a:rPr lang="en-US" sz="1400" u="sng" spc="-10" dirty="0">
                <a:solidFill>
                  <a:srgbClr val="0563C1"/>
                </a:solidFill>
                <a:uFill>
                  <a:solidFill>
                    <a:srgbClr val="0563C1"/>
                  </a:solidFill>
                </a:uFill>
                <a:latin typeface="Calibri"/>
                <a:cs typeface="Calibri"/>
              </a:rPr>
              <a:t>=60564663&amp;</a:t>
            </a:r>
            <a:r>
              <a:rPr lang="en-US" sz="1400" u="sng" dirty="0">
                <a:solidFill>
                  <a:srgbClr val="0563C1"/>
                </a:solidFill>
                <a:uFill>
                  <a:solidFill>
                    <a:srgbClr val="0563C1"/>
                  </a:solidFill>
                </a:uFill>
                <a:latin typeface="Calibri"/>
                <a:cs typeface="Calibri"/>
              </a:rPr>
              <a:t>	</a:t>
            </a:r>
            <a:r>
              <a:rPr lang="en-US" sz="1400" u="sng" spc="-10" dirty="0" err="1">
                <a:solidFill>
                  <a:srgbClr val="0563C1"/>
                </a:solidFill>
                <a:uFill>
                  <a:solidFill>
                    <a:srgbClr val="0563C1"/>
                  </a:solidFill>
                </a:uFill>
                <a:latin typeface="Calibri"/>
                <a:cs typeface="Calibri"/>
              </a:rPr>
              <a:t>authen_ip</a:t>
            </a:r>
            <a:r>
              <a:rPr lang="en-US" sz="1400" u="sng" spc="-10" dirty="0">
                <a:solidFill>
                  <a:srgbClr val="0563C1"/>
                </a:solidFill>
                <a:uFill>
                  <a:solidFill>
                    <a:srgbClr val="0563C1"/>
                  </a:solidFill>
                </a:uFill>
                <a:latin typeface="Calibri"/>
                <a:cs typeface="Calibri"/>
              </a:rPr>
              <a:t>=128.103.24.29&amp;</a:t>
            </a:r>
            <a:r>
              <a:rPr lang="en-US" sz="1400" u="sng" dirty="0">
                <a:solidFill>
                  <a:srgbClr val="0563C1"/>
                </a:solidFill>
                <a:uFill>
                  <a:solidFill>
                    <a:srgbClr val="0563C1"/>
                  </a:solidFill>
                </a:uFill>
                <a:latin typeface="Calibri"/>
                <a:cs typeface="Calibri"/>
              </a:rPr>
              <a:t>	</a:t>
            </a:r>
            <a:r>
              <a:rPr lang="en-US" sz="1400" u="sng" spc="-10" dirty="0" err="1">
                <a:solidFill>
                  <a:srgbClr val="0563C1"/>
                </a:solidFill>
                <a:uFill>
                  <a:solidFill>
                    <a:srgbClr val="0563C1"/>
                  </a:solidFill>
                </a:uFill>
                <a:latin typeface="Calibri"/>
                <a:cs typeface="Calibri"/>
              </a:rPr>
              <a:t>authen_pgp_signature</a:t>
            </a:r>
            <a:r>
              <a:rPr lang="en-US" sz="1400" u="sng" spc="-10" dirty="0">
                <a:solidFill>
                  <a:srgbClr val="0563C1"/>
                </a:solidFill>
                <a:uFill>
                  <a:solidFill>
                    <a:srgbClr val="0563C1"/>
                  </a:solidFill>
                </a:uFill>
                <a:latin typeface="Calibri"/>
                <a:cs typeface="Calibri"/>
              </a:rPr>
              <a:t>=</a:t>
            </a:r>
            <a:r>
              <a:rPr lang="en-US" sz="1400" u="sng" spc="-10" dirty="0" err="1">
                <a:solidFill>
                  <a:srgbClr val="0563C1"/>
                </a:solidFill>
                <a:uFill>
                  <a:solidFill>
                    <a:srgbClr val="0563C1"/>
                  </a:solidFill>
                </a:uFill>
                <a:latin typeface="Calibri"/>
                <a:cs typeface="Calibri"/>
              </a:rPr>
              <a:t>iQA</a:t>
            </a:r>
            <a:r>
              <a:rPr lang="en-US" sz="1400" u="sng" spc="-10" dirty="0">
                <a:solidFill>
                  <a:srgbClr val="0563C1"/>
                </a:solidFill>
                <a:uFill>
                  <a:solidFill>
                    <a:srgbClr val="0563C1"/>
                  </a:solidFill>
                </a:uFill>
                <a:latin typeface="Calibri"/>
                <a:cs typeface="Calibri"/>
              </a:rPr>
              <a:t>/AwUAYHXpIMDVI4Mo/BzXEQLFQQCfTd92VEYX8iyb</a:t>
            </a:r>
            <a:r>
              <a:rPr lang="en-US" sz="1400" spc="-10" dirty="0">
                <a:solidFill>
                  <a:srgbClr val="0563C1"/>
                </a:solidFill>
                <a:latin typeface="Calibri"/>
                <a:cs typeface="Calibri"/>
              </a:rPr>
              <a:t> </a:t>
            </a:r>
            <a:r>
              <a:rPr lang="en-US" sz="1400" u="sng" spc="-10" dirty="0">
                <a:solidFill>
                  <a:srgbClr val="0563C1"/>
                </a:solidFill>
                <a:uFill>
                  <a:solidFill>
                    <a:srgbClr val="0563C1"/>
                  </a:solidFill>
                </a:uFill>
                <a:latin typeface="Calibri"/>
                <a:cs typeface="Calibri"/>
              </a:rPr>
              <a:t>Mcd3D3muHzO2vJ8An</a:t>
            </a:r>
            <a:endParaRPr lang="en-US" sz="1400" dirty="0">
              <a:latin typeface="Calibri"/>
              <a:cs typeface="Calibri"/>
            </a:endParaRPr>
          </a:p>
          <a:p>
            <a:pPr marL="298450" indent="-285750">
              <a:lnSpc>
                <a:spcPct val="100000"/>
              </a:lnSpc>
              <a:spcBef>
                <a:spcPts val="820"/>
              </a:spcBef>
              <a:buFont typeface="Arial" panose="020B0604020202020204" pitchFamily="34" charset="0"/>
              <a:buChar char="•"/>
              <a:tabLst>
                <a:tab pos="183515" algn="l"/>
              </a:tabLst>
            </a:pPr>
            <a:r>
              <a:rPr sz="1400" b="1" spc="-20" dirty="0">
                <a:latin typeface="Calibri"/>
                <a:cs typeface="Calibri"/>
              </a:rPr>
              <a:t>Travel</a:t>
            </a:r>
            <a:r>
              <a:rPr sz="1400" b="1" spc="135" dirty="0">
                <a:latin typeface="Calibri"/>
                <a:cs typeface="Calibri"/>
              </a:rPr>
              <a:t> </a:t>
            </a:r>
            <a:r>
              <a:rPr sz="1400" b="1" spc="-10" dirty="0">
                <a:latin typeface="Calibri"/>
                <a:cs typeface="Calibri"/>
              </a:rPr>
              <a:t>Reimbursements:</a:t>
            </a:r>
            <a:r>
              <a:rPr sz="1400" b="1" spc="145" dirty="0">
                <a:latin typeface="Calibri"/>
                <a:cs typeface="Calibri"/>
              </a:rPr>
              <a:t> </a:t>
            </a:r>
            <a:r>
              <a:rPr sz="1400" u="sng" spc="-10" dirty="0">
                <a:solidFill>
                  <a:srgbClr val="0563C1"/>
                </a:solidFill>
                <a:uFill>
                  <a:solidFill>
                    <a:srgbClr val="0563C1"/>
                  </a:solidFill>
                </a:uFill>
                <a:latin typeface="Calibri"/>
                <a:cs typeface="Calibri"/>
              </a:rPr>
              <a:t>https://hls.harvard.edu/dept/finance/reimbursement-travel-receipt-requirements/</a:t>
            </a:r>
            <a:endParaRPr sz="1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53415">
              <a:lnSpc>
                <a:spcPct val="100000"/>
              </a:lnSpc>
              <a:spcBef>
                <a:spcPts val="100"/>
              </a:spcBef>
            </a:pPr>
            <a:r>
              <a:rPr dirty="0"/>
              <a:t>Who</a:t>
            </a:r>
            <a:r>
              <a:rPr spc="-55" dirty="0"/>
              <a:t> </a:t>
            </a:r>
            <a:r>
              <a:rPr dirty="0"/>
              <a:t>do</a:t>
            </a:r>
            <a:r>
              <a:rPr spc="-40" dirty="0"/>
              <a:t> </a:t>
            </a:r>
            <a:r>
              <a:rPr dirty="0"/>
              <a:t>these</a:t>
            </a:r>
            <a:r>
              <a:rPr spc="-35" dirty="0"/>
              <a:t> </a:t>
            </a:r>
            <a:r>
              <a:rPr dirty="0"/>
              <a:t>policies</a:t>
            </a:r>
            <a:r>
              <a:rPr spc="-30" dirty="0"/>
              <a:t> </a:t>
            </a:r>
            <a:r>
              <a:rPr dirty="0"/>
              <a:t>apply</a:t>
            </a:r>
            <a:r>
              <a:rPr spc="-30" dirty="0"/>
              <a:t> </a:t>
            </a:r>
            <a:r>
              <a:rPr spc="-25" dirty="0"/>
              <a:t>to?</a:t>
            </a:r>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13179"/>
            <a:ext cx="10751185" cy="1531620"/>
          </a:xfrm>
          <a:prstGeom prst="rect">
            <a:avLst/>
          </a:prstGeom>
        </p:spPr>
        <p:txBody>
          <a:bodyPr vert="horz" wrap="square" lIns="0" tIns="48260" rIns="0" bIns="0" rtlCol="0">
            <a:spAutoFit/>
          </a:bodyPr>
          <a:lstStyle/>
          <a:p>
            <a:pPr marL="241300" marR="140970" indent="-228600">
              <a:lnSpc>
                <a:spcPts val="1900"/>
              </a:lnSpc>
              <a:spcBef>
                <a:spcPts val="380"/>
              </a:spcBef>
              <a:buFont typeface="Arial"/>
              <a:buChar char="•"/>
              <a:tabLst>
                <a:tab pos="241300" algn="l"/>
              </a:tabLst>
            </a:pPr>
            <a:r>
              <a:rPr sz="1800" dirty="0">
                <a:latin typeface="Calibri"/>
                <a:cs typeface="Calibri"/>
              </a:rPr>
              <a:t>All</a:t>
            </a:r>
            <a:r>
              <a:rPr sz="1800" spc="-20" dirty="0">
                <a:latin typeface="Calibri"/>
                <a:cs typeface="Calibri"/>
              </a:rPr>
              <a:t> </a:t>
            </a:r>
            <a:r>
              <a:rPr sz="1800" dirty="0">
                <a:latin typeface="Calibri"/>
                <a:cs typeface="Calibri"/>
              </a:rPr>
              <a:t>employees</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Harvard</a:t>
            </a:r>
            <a:r>
              <a:rPr sz="1800" spc="-15" dirty="0">
                <a:latin typeface="Calibri"/>
                <a:cs typeface="Calibri"/>
              </a:rPr>
              <a:t> </a:t>
            </a:r>
            <a:r>
              <a:rPr sz="1800" dirty="0">
                <a:latin typeface="Calibri"/>
                <a:cs typeface="Calibri"/>
              </a:rPr>
              <a:t>University/HLS</a:t>
            </a:r>
            <a:r>
              <a:rPr sz="1800" spc="-25" dirty="0">
                <a:latin typeface="Calibri"/>
                <a:cs typeface="Calibri"/>
              </a:rPr>
              <a:t> </a:t>
            </a:r>
            <a:r>
              <a:rPr sz="1800" dirty="0">
                <a:latin typeface="Calibri"/>
                <a:cs typeface="Calibri"/>
              </a:rPr>
              <a:t>who</a:t>
            </a:r>
            <a:r>
              <a:rPr sz="1800" spc="-20" dirty="0">
                <a:latin typeface="Calibri"/>
                <a:cs typeface="Calibri"/>
              </a:rPr>
              <a:t> </a:t>
            </a:r>
            <a:r>
              <a:rPr sz="1800" dirty="0">
                <a:latin typeface="Calibri"/>
                <a:cs typeface="Calibri"/>
              </a:rPr>
              <a:t>spend</a:t>
            </a:r>
            <a:r>
              <a:rPr sz="1800" spc="-10" dirty="0">
                <a:latin typeface="Calibri"/>
                <a:cs typeface="Calibri"/>
              </a:rPr>
              <a:t> </a:t>
            </a:r>
            <a:r>
              <a:rPr sz="1800" dirty="0">
                <a:latin typeface="Calibri"/>
                <a:cs typeface="Calibri"/>
              </a:rPr>
              <a:t>University</a:t>
            </a:r>
            <a:r>
              <a:rPr sz="1800" spc="-25" dirty="0">
                <a:latin typeface="Calibri"/>
                <a:cs typeface="Calibri"/>
              </a:rPr>
              <a:t> </a:t>
            </a:r>
            <a:r>
              <a:rPr sz="1800" dirty="0">
                <a:latin typeface="Calibri"/>
                <a:cs typeface="Calibri"/>
              </a:rPr>
              <a:t>funds</a:t>
            </a:r>
            <a:r>
              <a:rPr sz="1800" spc="-25" dirty="0">
                <a:latin typeface="Calibri"/>
                <a:cs typeface="Calibri"/>
              </a:rPr>
              <a:t> </a:t>
            </a:r>
            <a:r>
              <a:rPr sz="1800" dirty="0">
                <a:latin typeface="Calibri"/>
                <a:cs typeface="Calibri"/>
              </a:rPr>
              <a:t>on</a:t>
            </a:r>
            <a:r>
              <a:rPr sz="1800" spc="-10" dirty="0">
                <a:latin typeface="Calibri"/>
                <a:cs typeface="Calibri"/>
              </a:rPr>
              <a:t> </a:t>
            </a:r>
            <a:r>
              <a:rPr sz="1800" dirty="0">
                <a:latin typeface="Calibri"/>
                <a:cs typeface="Calibri"/>
              </a:rPr>
              <a:t>goods</a:t>
            </a:r>
            <a:r>
              <a:rPr sz="1800" spc="-2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services,</a:t>
            </a:r>
            <a:r>
              <a:rPr sz="1800" spc="-15" dirty="0">
                <a:latin typeface="Calibri"/>
                <a:cs typeface="Calibri"/>
              </a:rPr>
              <a:t> </a:t>
            </a:r>
            <a:r>
              <a:rPr sz="1800" dirty="0">
                <a:latin typeface="Calibri"/>
                <a:cs typeface="Calibri"/>
              </a:rPr>
              <a:t>including</a:t>
            </a:r>
            <a:r>
              <a:rPr sz="1800" spc="-20" dirty="0">
                <a:latin typeface="Calibri"/>
                <a:cs typeface="Calibri"/>
              </a:rPr>
              <a:t> </a:t>
            </a:r>
            <a:r>
              <a:rPr sz="1800" dirty="0">
                <a:latin typeface="Calibri"/>
                <a:cs typeface="Calibri"/>
              </a:rPr>
              <a:t>faculty</a:t>
            </a:r>
            <a:r>
              <a:rPr sz="1800" spc="-20" dirty="0">
                <a:latin typeface="Calibri"/>
                <a:cs typeface="Calibri"/>
              </a:rPr>
              <a:t> </a:t>
            </a:r>
            <a:r>
              <a:rPr sz="1800" spc="-25" dirty="0">
                <a:latin typeface="Calibri"/>
                <a:cs typeface="Calibri"/>
              </a:rPr>
              <a:t>and </a:t>
            </a:r>
            <a:r>
              <a:rPr sz="1800" spc="-10" dirty="0">
                <a:latin typeface="Calibri"/>
                <a:cs typeface="Calibri"/>
              </a:rPr>
              <a:t>staff</a:t>
            </a:r>
            <a:endParaRPr sz="1800">
              <a:latin typeface="Calibri"/>
              <a:cs typeface="Calibri"/>
            </a:endParaRPr>
          </a:p>
          <a:p>
            <a:pPr marL="240665" indent="-227965">
              <a:lnSpc>
                <a:spcPct val="100000"/>
              </a:lnSpc>
              <a:spcBef>
                <a:spcPts val="815"/>
              </a:spcBef>
              <a:buFont typeface="Arial"/>
              <a:buChar char="•"/>
              <a:tabLst>
                <a:tab pos="240665" algn="l"/>
              </a:tabLst>
            </a:pPr>
            <a:r>
              <a:rPr sz="1800" dirty="0">
                <a:latin typeface="Calibri"/>
                <a:cs typeface="Calibri"/>
              </a:rPr>
              <a:t>Students</a:t>
            </a:r>
            <a:r>
              <a:rPr sz="1800" spc="-10" dirty="0">
                <a:latin typeface="Calibri"/>
                <a:cs typeface="Calibri"/>
              </a:rPr>
              <a:t> </a:t>
            </a:r>
            <a:r>
              <a:rPr sz="1800" dirty="0">
                <a:latin typeface="Calibri"/>
                <a:cs typeface="Calibri"/>
              </a:rPr>
              <a:t>who</a:t>
            </a:r>
            <a:r>
              <a:rPr sz="1800" spc="-5" dirty="0">
                <a:latin typeface="Calibri"/>
                <a:cs typeface="Calibri"/>
              </a:rPr>
              <a:t> </a:t>
            </a:r>
            <a:r>
              <a:rPr sz="1800" dirty="0">
                <a:latin typeface="Calibri"/>
                <a:cs typeface="Calibri"/>
              </a:rPr>
              <a:t>are acting</a:t>
            </a:r>
            <a:r>
              <a:rPr sz="1800" spc="-5" dirty="0">
                <a:latin typeface="Calibri"/>
                <a:cs typeface="Calibri"/>
              </a:rPr>
              <a:t> </a:t>
            </a:r>
            <a:r>
              <a:rPr sz="1800" dirty="0">
                <a:latin typeface="Calibri"/>
                <a:cs typeface="Calibri"/>
              </a:rPr>
              <a:t>on behalf</a:t>
            </a:r>
            <a:r>
              <a:rPr sz="1800" spc="-5" dirty="0">
                <a:latin typeface="Calibri"/>
                <a:cs typeface="Calibri"/>
              </a:rPr>
              <a:t> </a:t>
            </a:r>
            <a:r>
              <a:rPr sz="1800" dirty="0">
                <a:latin typeface="Calibri"/>
                <a:cs typeface="Calibri"/>
              </a:rPr>
              <a:t>of</a:t>
            </a:r>
            <a:r>
              <a:rPr sz="1800" spc="-5" dirty="0">
                <a:latin typeface="Calibri"/>
                <a:cs typeface="Calibri"/>
              </a:rPr>
              <a:t> </a:t>
            </a:r>
            <a:r>
              <a:rPr sz="1800" dirty="0">
                <a:latin typeface="Calibri"/>
                <a:cs typeface="Calibri"/>
              </a:rPr>
              <a:t>Harvard/HLS</a:t>
            </a:r>
            <a:r>
              <a:rPr sz="1800" spc="-5" dirty="0">
                <a:latin typeface="Calibri"/>
                <a:cs typeface="Calibri"/>
              </a:rPr>
              <a:t> </a:t>
            </a:r>
            <a:r>
              <a:rPr sz="1800" dirty="0">
                <a:latin typeface="Calibri"/>
                <a:cs typeface="Calibri"/>
              </a:rPr>
              <a:t>in spending</a:t>
            </a:r>
            <a:r>
              <a:rPr sz="1800" spc="-5" dirty="0">
                <a:latin typeface="Calibri"/>
                <a:cs typeface="Calibri"/>
              </a:rPr>
              <a:t> </a:t>
            </a:r>
            <a:r>
              <a:rPr sz="1800" dirty="0">
                <a:latin typeface="Calibri"/>
                <a:cs typeface="Calibri"/>
              </a:rPr>
              <a:t>University</a:t>
            </a:r>
            <a:r>
              <a:rPr sz="1800" spc="-10" dirty="0">
                <a:latin typeface="Calibri"/>
                <a:cs typeface="Calibri"/>
              </a:rPr>
              <a:t> </a:t>
            </a:r>
            <a:r>
              <a:rPr sz="1800" dirty="0">
                <a:latin typeface="Calibri"/>
                <a:cs typeface="Calibri"/>
              </a:rPr>
              <a:t>funds</a:t>
            </a:r>
            <a:r>
              <a:rPr sz="1800" spc="-10" dirty="0">
                <a:latin typeface="Calibri"/>
                <a:cs typeface="Calibri"/>
              </a:rPr>
              <a:t> </a:t>
            </a:r>
            <a:r>
              <a:rPr sz="1800" dirty="0">
                <a:latin typeface="Calibri"/>
                <a:cs typeface="Calibri"/>
              </a:rPr>
              <a:t>on goods</a:t>
            </a:r>
            <a:r>
              <a:rPr sz="1800" spc="-10" dirty="0">
                <a:latin typeface="Calibri"/>
                <a:cs typeface="Calibri"/>
              </a:rPr>
              <a:t> </a:t>
            </a:r>
            <a:r>
              <a:rPr sz="1800" dirty="0">
                <a:latin typeface="Calibri"/>
                <a:cs typeface="Calibri"/>
              </a:rPr>
              <a:t>or</a:t>
            </a:r>
            <a:r>
              <a:rPr sz="1800" spc="-5" dirty="0">
                <a:latin typeface="Calibri"/>
                <a:cs typeface="Calibri"/>
              </a:rPr>
              <a:t> </a:t>
            </a:r>
            <a:r>
              <a:rPr sz="1800" spc="-10" dirty="0">
                <a:latin typeface="Calibri"/>
                <a:cs typeface="Calibri"/>
              </a:rPr>
              <a:t>services</a:t>
            </a:r>
            <a:endParaRPr sz="1800">
              <a:latin typeface="Calibri"/>
              <a:cs typeface="Calibri"/>
            </a:endParaRPr>
          </a:p>
          <a:p>
            <a:pPr marL="241300" marR="5080" indent="-228600">
              <a:lnSpc>
                <a:spcPts val="1900"/>
              </a:lnSpc>
              <a:spcBef>
                <a:spcPts val="1025"/>
              </a:spcBef>
              <a:buFont typeface="Arial"/>
              <a:buChar char="•"/>
              <a:tabLst>
                <a:tab pos="241300" algn="l"/>
              </a:tabLst>
            </a:pPr>
            <a:r>
              <a:rPr sz="1800" dirty="0">
                <a:latin typeface="Calibri"/>
                <a:cs typeface="Calibri"/>
              </a:rPr>
              <a:t>Consultants</a:t>
            </a:r>
            <a:r>
              <a:rPr sz="1800" spc="-4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visitors</a:t>
            </a:r>
            <a:r>
              <a:rPr sz="1800" spc="-25"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Harvard</a:t>
            </a:r>
            <a:r>
              <a:rPr sz="1800" spc="-15" dirty="0">
                <a:latin typeface="Calibri"/>
                <a:cs typeface="Calibri"/>
              </a:rPr>
              <a:t> </a:t>
            </a:r>
            <a:r>
              <a:rPr sz="1800" dirty="0">
                <a:latin typeface="Calibri"/>
                <a:cs typeface="Calibri"/>
              </a:rPr>
              <a:t>who</a:t>
            </a:r>
            <a:r>
              <a:rPr sz="1800" spc="-2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paid</a:t>
            </a:r>
            <a:r>
              <a:rPr sz="1800" spc="-15" dirty="0">
                <a:latin typeface="Calibri"/>
                <a:cs typeface="Calibri"/>
              </a:rPr>
              <a:t> </a:t>
            </a:r>
            <a:r>
              <a:rPr sz="1800" dirty="0">
                <a:latin typeface="Calibri"/>
                <a:cs typeface="Calibri"/>
              </a:rPr>
              <a:t>with</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reimbursed</a:t>
            </a:r>
            <a:r>
              <a:rPr sz="1800" spc="-15" dirty="0">
                <a:latin typeface="Calibri"/>
                <a:cs typeface="Calibri"/>
              </a:rPr>
              <a:t> </a:t>
            </a:r>
            <a:r>
              <a:rPr sz="1800" dirty="0">
                <a:latin typeface="Calibri"/>
                <a:cs typeface="Calibri"/>
              </a:rPr>
              <a:t>by</a:t>
            </a:r>
            <a:r>
              <a:rPr sz="1800" spc="-30" dirty="0">
                <a:latin typeface="Calibri"/>
                <a:cs typeface="Calibri"/>
              </a:rPr>
              <a:t> </a:t>
            </a:r>
            <a:r>
              <a:rPr sz="1800" dirty="0">
                <a:latin typeface="Calibri"/>
                <a:cs typeface="Calibri"/>
              </a:rPr>
              <a:t>Harvard/HLS</a:t>
            </a:r>
            <a:r>
              <a:rPr sz="1800" spc="-20" dirty="0">
                <a:latin typeface="Calibri"/>
                <a:cs typeface="Calibri"/>
              </a:rPr>
              <a:t> </a:t>
            </a:r>
            <a:r>
              <a:rPr sz="1800" dirty="0">
                <a:latin typeface="Calibri"/>
                <a:cs typeface="Calibri"/>
              </a:rPr>
              <a:t>funds</a:t>
            </a:r>
            <a:r>
              <a:rPr sz="1800" spc="-25" dirty="0">
                <a:latin typeface="Calibri"/>
                <a:cs typeface="Calibri"/>
              </a:rPr>
              <a:t> </a:t>
            </a:r>
            <a:r>
              <a:rPr sz="1800" dirty="0">
                <a:latin typeface="Calibri"/>
                <a:cs typeface="Calibri"/>
              </a:rPr>
              <a:t>(such</a:t>
            </a:r>
            <a:r>
              <a:rPr sz="1800" spc="-1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those</a:t>
            </a:r>
            <a:r>
              <a:rPr sz="1800" spc="-15" dirty="0">
                <a:latin typeface="Calibri"/>
                <a:cs typeface="Calibri"/>
              </a:rPr>
              <a:t> </a:t>
            </a:r>
            <a:r>
              <a:rPr sz="1800" spc="-10" dirty="0">
                <a:latin typeface="Calibri"/>
                <a:cs typeface="Calibri"/>
              </a:rPr>
              <a:t>traveling </a:t>
            </a:r>
            <a:r>
              <a:rPr sz="1800" dirty="0">
                <a:latin typeface="Calibri"/>
                <a:cs typeface="Calibri"/>
              </a:rPr>
              <a:t>on</a:t>
            </a:r>
            <a:r>
              <a:rPr sz="1800" spc="-25" dirty="0">
                <a:latin typeface="Calibri"/>
                <a:cs typeface="Calibri"/>
              </a:rPr>
              <a:t> </a:t>
            </a:r>
            <a:r>
              <a:rPr sz="1800" dirty="0">
                <a:latin typeface="Calibri"/>
                <a:cs typeface="Calibri"/>
              </a:rPr>
              <a:t>Harvard</a:t>
            </a:r>
            <a:r>
              <a:rPr sz="1800" spc="-25" dirty="0">
                <a:latin typeface="Calibri"/>
                <a:cs typeface="Calibri"/>
              </a:rPr>
              <a:t> </a:t>
            </a:r>
            <a:r>
              <a:rPr sz="1800" spc="-10" dirty="0">
                <a:latin typeface="Calibri"/>
                <a:cs typeface="Calibri"/>
              </a:rPr>
              <a:t>business)</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xfrm>
            <a:off x="1981200" y="269748"/>
            <a:ext cx="8686800" cy="1367041"/>
          </a:xfrm>
          <a:prstGeom prst="rect">
            <a:avLst/>
          </a:prstGeom>
        </p:spPr>
        <p:txBody>
          <a:bodyPr vert="horz" wrap="square" lIns="0" tIns="12700" rIns="0" bIns="0" rtlCol="0">
            <a:spAutoFit/>
          </a:bodyPr>
          <a:lstStyle/>
          <a:p>
            <a:pPr marL="17780">
              <a:lnSpc>
                <a:spcPct val="100000"/>
              </a:lnSpc>
              <a:spcBef>
                <a:spcPts val="100"/>
              </a:spcBef>
            </a:pPr>
            <a:r>
              <a:rPr dirty="0"/>
              <a:t>Policies</a:t>
            </a:r>
            <a:r>
              <a:rPr spc="-75" dirty="0"/>
              <a:t> </a:t>
            </a:r>
            <a:r>
              <a:rPr spc="-20" dirty="0"/>
              <a:t>covered</a:t>
            </a:r>
            <a:r>
              <a:rPr spc="-75" dirty="0"/>
              <a:t> </a:t>
            </a:r>
            <a:r>
              <a:rPr dirty="0"/>
              <a:t>in</a:t>
            </a:r>
            <a:r>
              <a:rPr spc="-75" dirty="0"/>
              <a:t> </a:t>
            </a:r>
            <a:r>
              <a:rPr dirty="0"/>
              <a:t>this</a:t>
            </a:r>
            <a:r>
              <a:rPr spc="-60" dirty="0"/>
              <a:t> </a:t>
            </a:r>
            <a:r>
              <a:rPr lang="en-US" spc="-60" dirty="0"/>
              <a:t>document</a:t>
            </a:r>
            <a:br>
              <a:rPr lang="en-US" spc="-60" dirty="0"/>
            </a:br>
            <a:endParaRPr spc="-10" dirty="0"/>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275770" y="876643"/>
            <a:ext cx="9782630" cy="5252720"/>
          </a:xfrm>
          <a:prstGeom prst="rect">
            <a:avLst/>
          </a:prstGeom>
        </p:spPr>
        <p:txBody>
          <a:bodyPr vert="horz" wrap="square" lIns="0" tIns="12700" rIns="0" bIns="0" rtlCol="0">
            <a:spAutoFit/>
          </a:bodyPr>
          <a:lstStyle/>
          <a:p>
            <a:pPr marL="437515" indent="-228600">
              <a:lnSpc>
                <a:spcPts val="2090"/>
              </a:lnSpc>
              <a:spcBef>
                <a:spcPts val="100"/>
              </a:spcBef>
              <a:buFont typeface="Arial"/>
              <a:buChar char="•"/>
              <a:tabLst>
                <a:tab pos="437515" algn="l"/>
              </a:tabLst>
            </a:pPr>
            <a:endParaRPr lang="en-US" sz="1800" dirty="0">
              <a:latin typeface="Calibri"/>
              <a:cs typeface="Calibri"/>
            </a:endParaRPr>
          </a:p>
          <a:p>
            <a:pPr marL="437515" indent="-228600">
              <a:lnSpc>
                <a:spcPts val="2090"/>
              </a:lnSpc>
              <a:spcBef>
                <a:spcPts val="100"/>
              </a:spcBef>
              <a:buFont typeface="Arial"/>
              <a:buChar char="•"/>
              <a:tabLst>
                <a:tab pos="437515" algn="l"/>
              </a:tabLst>
            </a:pPr>
            <a:r>
              <a:rPr sz="1800" dirty="0">
                <a:latin typeface="Calibri"/>
                <a:cs typeface="Calibri"/>
              </a:rPr>
              <a:t>Paying</a:t>
            </a:r>
            <a:r>
              <a:rPr sz="1800" spc="5" dirty="0">
                <a:latin typeface="Calibri"/>
                <a:cs typeface="Calibri"/>
              </a:rPr>
              <a:t> </a:t>
            </a:r>
            <a:r>
              <a:rPr sz="1800" dirty="0">
                <a:latin typeface="Calibri"/>
                <a:cs typeface="Calibri"/>
              </a:rPr>
              <a:t>for events, travel, </a:t>
            </a:r>
            <a:r>
              <a:rPr sz="1800" spc="-10" dirty="0">
                <a:latin typeface="Calibri"/>
                <a:cs typeface="Calibri"/>
              </a:rPr>
              <a:t>gifts</a:t>
            </a:r>
            <a:endParaRPr sz="1800" dirty="0">
              <a:latin typeface="Calibri"/>
              <a:cs typeface="Calibri"/>
            </a:endParaRPr>
          </a:p>
          <a:p>
            <a:pPr marL="951865" lvl="1" indent="-285750">
              <a:lnSpc>
                <a:spcPts val="2050"/>
              </a:lnSpc>
              <a:buClr>
                <a:srgbClr val="000000"/>
              </a:buClr>
              <a:buFont typeface="Arial" panose="020B0604020202020204" pitchFamily="34" charset="0"/>
              <a:buChar char="•"/>
              <a:tabLst>
                <a:tab pos="894715" algn="l"/>
              </a:tabLst>
            </a:pPr>
            <a:r>
              <a:rPr sz="1800" u="sng" dirty="0">
                <a:solidFill>
                  <a:srgbClr val="0070C0"/>
                </a:solidFill>
                <a:uFill>
                  <a:solidFill>
                    <a:srgbClr val="0563C1"/>
                  </a:solidFill>
                </a:uFill>
                <a:latin typeface="Calibri"/>
                <a:cs typeface="Calibri"/>
                <a:hlinkClick r:id="rId3" action="ppaction://hlinksldjump"/>
              </a:rPr>
              <a:t>Gifts and</a:t>
            </a:r>
            <a:r>
              <a:rPr sz="1800" u="sng" spc="10" dirty="0">
                <a:solidFill>
                  <a:srgbClr val="0070C0"/>
                </a:solidFill>
                <a:uFill>
                  <a:solidFill>
                    <a:srgbClr val="0563C1"/>
                  </a:solidFill>
                </a:uFill>
                <a:latin typeface="Calibri"/>
                <a:cs typeface="Calibri"/>
                <a:hlinkClick r:id="rId3" action="ppaction://hlinksldjump"/>
              </a:rPr>
              <a:t> </a:t>
            </a:r>
            <a:r>
              <a:rPr sz="1800" u="sng" dirty="0">
                <a:solidFill>
                  <a:srgbClr val="0070C0"/>
                </a:solidFill>
                <a:uFill>
                  <a:solidFill>
                    <a:srgbClr val="0563C1"/>
                  </a:solidFill>
                </a:uFill>
                <a:latin typeface="Calibri"/>
                <a:cs typeface="Calibri"/>
                <a:hlinkClick r:id="rId3" action="ppaction://hlinksldjump"/>
              </a:rPr>
              <a:t>celebratory</a:t>
            </a:r>
            <a:r>
              <a:rPr sz="1800" u="sng" spc="-10" dirty="0">
                <a:solidFill>
                  <a:srgbClr val="0070C0"/>
                </a:solidFill>
                <a:uFill>
                  <a:solidFill>
                    <a:srgbClr val="0563C1"/>
                  </a:solidFill>
                </a:uFill>
                <a:latin typeface="Calibri"/>
                <a:cs typeface="Calibri"/>
                <a:hlinkClick r:id="rId3" action="ppaction://hlinksldjump"/>
              </a:rPr>
              <a:t> events</a:t>
            </a:r>
            <a:r>
              <a:rPr lang="en-US" sz="1800" u="sng" spc="-10" dirty="0">
                <a:solidFill>
                  <a:srgbClr val="0070C0"/>
                </a:solidFill>
                <a:uFill>
                  <a:solidFill>
                    <a:srgbClr val="0563C1"/>
                  </a:solidFill>
                </a:uFill>
                <a:latin typeface="Calibri"/>
                <a:cs typeface="Calibri"/>
                <a:hlinkClick r:id="rId3" action="ppaction://hlinksldjump"/>
              </a:rPr>
              <a:t>                                                 </a:t>
            </a:r>
            <a:endParaRPr sz="1800" dirty="0">
              <a:solidFill>
                <a:srgbClr val="0070C0"/>
              </a:solidFill>
              <a:latin typeface="Calibri"/>
              <a:cs typeface="Calibri"/>
            </a:endParaRPr>
          </a:p>
          <a:p>
            <a:pPr marL="894715" lvl="1" indent="-228600">
              <a:lnSpc>
                <a:spcPts val="2050"/>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Spending</a:t>
            </a:r>
            <a:r>
              <a:rPr sz="1800" u="sng" spc="-4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responsibly:</a:t>
            </a:r>
            <a:r>
              <a:rPr sz="1800" u="sng" spc="-35"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Excessive</a:t>
            </a:r>
            <a:r>
              <a:rPr sz="1800" u="sng" spc="-4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Spend</a:t>
            </a:r>
            <a:r>
              <a:rPr sz="1800" u="sng" spc="-25"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4" action="ppaction://hlinksldjump">
                  <a:extLst>
                    <a:ext uri="{A12FA001-AC4F-418D-AE19-62706E023703}">
                      <ahyp:hlinkClr xmlns:ahyp="http://schemas.microsoft.com/office/drawing/2018/hyperlinkcolor" val="tx"/>
                    </a:ext>
                  </a:extLst>
                </a:hlinkClick>
              </a:rPr>
              <a:t>Policies</a:t>
            </a:r>
            <a:endParaRPr sz="1800" dirty="0">
              <a:solidFill>
                <a:srgbClr val="0070C0"/>
              </a:solidFill>
              <a:latin typeface="Calibri"/>
              <a:cs typeface="Calibri"/>
            </a:endParaRPr>
          </a:p>
          <a:p>
            <a:pPr marL="894715" lvl="1" indent="-228600">
              <a:lnSpc>
                <a:spcPts val="2090"/>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Disallowed</a:t>
            </a:r>
            <a:r>
              <a:rPr sz="1800" u="sng" dirty="0">
                <a:solidFill>
                  <a:srgbClr val="0000FF"/>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5" action="ppaction://hlinksldjump">
                  <a:extLst>
                    <a:ext uri="{A12FA001-AC4F-418D-AE19-62706E023703}">
                      <ahyp:hlinkClr xmlns:ahyp="http://schemas.microsoft.com/office/drawing/2018/hyperlinkcolor" val="tx"/>
                    </a:ext>
                  </a:extLst>
                </a:hlinkClick>
              </a:rPr>
              <a:t>Expenses</a:t>
            </a:r>
            <a:endParaRPr sz="1800" dirty="0">
              <a:solidFill>
                <a:srgbClr val="0070C0"/>
              </a:solidFill>
              <a:latin typeface="Calibri"/>
              <a:cs typeface="Calibri"/>
            </a:endParaRPr>
          </a:p>
          <a:p>
            <a:pPr marL="894715" lvl="1" indent="-228600">
              <a:lnSpc>
                <a:spcPct val="100000"/>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hlinkClick r:id="rId6" action="ppaction://hlinksldjump"/>
              </a:rPr>
              <a:t>Travel</a:t>
            </a:r>
            <a:r>
              <a:rPr sz="1800" u="sng" spc="20" dirty="0">
                <a:solidFill>
                  <a:srgbClr val="0563C1"/>
                </a:solidFill>
                <a:uFill>
                  <a:solidFill>
                    <a:srgbClr val="0563C1"/>
                  </a:solidFill>
                </a:uFill>
                <a:latin typeface="Calibri"/>
                <a:cs typeface="Calibri"/>
                <a:hlinkClick r:id="rId6" action="ppaction://hlinksldjump"/>
              </a:rPr>
              <a:t> </a:t>
            </a:r>
            <a:r>
              <a:rPr sz="1800" u="sng" dirty="0">
                <a:solidFill>
                  <a:srgbClr val="0563C1"/>
                </a:solidFill>
                <a:uFill>
                  <a:solidFill>
                    <a:srgbClr val="0563C1"/>
                  </a:solidFill>
                </a:uFill>
                <a:latin typeface="Calibri"/>
                <a:cs typeface="Calibri"/>
                <a:hlinkClick r:id="rId6" action="ppaction://hlinksldjump"/>
              </a:rPr>
              <a:t>to</a:t>
            </a:r>
            <a:r>
              <a:rPr sz="1800" u="sng" spc="25" dirty="0">
                <a:solidFill>
                  <a:srgbClr val="0563C1"/>
                </a:solidFill>
                <a:uFill>
                  <a:solidFill>
                    <a:srgbClr val="0563C1"/>
                  </a:solidFill>
                </a:uFill>
                <a:latin typeface="Calibri"/>
                <a:cs typeface="Calibri"/>
                <a:hlinkClick r:id="rId6" action="ppaction://hlinksldjump"/>
              </a:rPr>
              <a:t> </a:t>
            </a:r>
            <a:r>
              <a:rPr sz="1800" u="sng" dirty="0">
                <a:solidFill>
                  <a:srgbClr val="0563C1"/>
                </a:solidFill>
                <a:uFill>
                  <a:solidFill>
                    <a:srgbClr val="0563C1"/>
                  </a:solidFill>
                </a:uFill>
                <a:latin typeface="Calibri"/>
                <a:cs typeface="Calibri"/>
                <a:hlinkClick r:id="rId6" action="ppaction://hlinksldjump"/>
              </a:rPr>
              <a:t>Campus</a:t>
            </a:r>
            <a:r>
              <a:rPr sz="1800" u="sng" spc="20" dirty="0">
                <a:solidFill>
                  <a:srgbClr val="0563C1"/>
                </a:solidFill>
                <a:uFill>
                  <a:solidFill>
                    <a:srgbClr val="0563C1"/>
                  </a:solidFill>
                </a:uFill>
                <a:latin typeface="Calibri"/>
                <a:cs typeface="Calibri"/>
                <a:hlinkClick r:id="rId6" action="ppaction://hlinksldjump"/>
              </a:rPr>
              <a:t> </a:t>
            </a:r>
            <a:r>
              <a:rPr sz="1800" u="sng" dirty="0">
                <a:solidFill>
                  <a:srgbClr val="0563C1"/>
                </a:solidFill>
                <a:uFill>
                  <a:solidFill>
                    <a:srgbClr val="0563C1"/>
                  </a:solidFill>
                </a:uFill>
                <a:latin typeface="Calibri"/>
                <a:cs typeface="Calibri"/>
                <a:hlinkClick r:id="rId6" action="ppaction://hlinksldjump"/>
              </a:rPr>
              <a:t>for</a:t>
            </a:r>
            <a:r>
              <a:rPr sz="1800" u="sng" spc="25" dirty="0">
                <a:solidFill>
                  <a:srgbClr val="0563C1"/>
                </a:solidFill>
                <a:uFill>
                  <a:solidFill>
                    <a:srgbClr val="0563C1"/>
                  </a:solidFill>
                </a:uFill>
                <a:latin typeface="Calibri"/>
                <a:cs typeface="Calibri"/>
                <a:hlinkClick r:id="rId6" action="ppaction://hlinksldjump"/>
              </a:rPr>
              <a:t> </a:t>
            </a:r>
            <a:r>
              <a:rPr sz="1800" u="sng" dirty="0">
                <a:solidFill>
                  <a:srgbClr val="0563C1"/>
                </a:solidFill>
                <a:uFill>
                  <a:solidFill>
                    <a:srgbClr val="0563C1"/>
                  </a:solidFill>
                </a:uFill>
                <a:latin typeface="Calibri"/>
                <a:cs typeface="Calibri"/>
                <a:hlinkClick r:id="rId6" action="ppaction://hlinksldjump"/>
              </a:rPr>
              <a:t>Remote</a:t>
            </a:r>
            <a:r>
              <a:rPr sz="1800" u="sng" spc="25" dirty="0">
                <a:solidFill>
                  <a:srgbClr val="0563C1"/>
                </a:solidFill>
                <a:uFill>
                  <a:solidFill>
                    <a:srgbClr val="0563C1"/>
                  </a:solidFill>
                </a:uFill>
                <a:latin typeface="Calibri"/>
                <a:cs typeface="Calibri"/>
                <a:hlinkClick r:id="rId6" action="ppaction://hlinksldjump"/>
              </a:rPr>
              <a:t> </a:t>
            </a:r>
            <a:r>
              <a:rPr sz="1800" u="sng" spc="-10" dirty="0">
                <a:solidFill>
                  <a:srgbClr val="0563C1"/>
                </a:solidFill>
                <a:uFill>
                  <a:solidFill>
                    <a:srgbClr val="0563C1"/>
                  </a:solidFill>
                </a:uFill>
                <a:latin typeface="Calibri"/>
                <a:cs typeface="Calibri"/>
                <a:hlinkClick r:id="rId6" action="ppaction://hlinksldjump"/>
              </a:rPr>
              <a:t>Employees</a:t>
            </a:r>
            <a:endParaRPr sz="1800" dirty="0">
              <a:latin typeface="Calibri"/>
              <a:cs typeface="Calibri"/>
            </a:endParaRPr>
          </a:p>
          <a:p>
            <a:pPr marL="437515" indent="-228600">
              <a:lnSpc>
                <a:spcPts val="2075"/>
              </a:lnSpc>
              <a:spcBef>
                <a:spcPts val="335"/>
              </a:spcBef>
              <a:buFont typeface="Arial"/>
              <a:buChar char="•"/>
              <a:tabLst>
                <a:tab pos="437515" algn="l"/>
              </a:tabLst>
            </a:pPr>
            <a:endParaRPr lang="en-US" sz="1800" spc="-35" dirty="0">
              <a:latin typeface="Calibri"/>
              <a:cs typeface="Calibri"/>
            </a:endParaRPr>
          </a:p>
          <a:p>
            <a:pPr marL="437515" indent="-228600">
              <a:lnSpc>
                <a:spcPts val="2075"/>
              </a:lnSpc>
              <a:spcBef>
                <a:spcPts val="335"/>
              </a:spcBef>
              <a:buFont typeface="Arial"/>
              <a:buChar char="•"/>
              <a:tabLst>
                <a:tab pos="437515" algn="l"/>
              </a:tabLst>
            </a:pPr>
            <a:r>
              <a:rPr sz="1800" spc="-35" dirty="0">
                <a:latin typeface="Calibri"/>
                <a:cs typeface="Calibri"/>
              </a:rPr>
              <a:t>Policies</a:t>
            </a:r>
            <a:r>
              <a:rPr sz="1800" spc="-55" dirty="0">
                <a:latin typeface="Calibri"/>
                <a:cs typeface="Calibri"/>
              </a:rPr>
              <a:t> </a:t>
            </a:r>
            <a:r>
              <a:rPr sz="1800" spc="-35" dirty="0">
                <a:solidFill>
                  <a:srgbClr val="0070C0"/>
                </a:solidFill>
                <a:latin typeface="Calibri"/>
                <a:cs typeface="Calibri"/>
                <a:hlinkClick r:id="rId7" action="ppaction://hlinksldjump">
                  <a:extLst>
                    <a:ext uri="{A12FA001-AC4F-418D-AE19-62706E023703}">
                      <ahyp:hlinkClr xmlns:ahyp="http://schemas.microsoft.com/office/drawing/2018/hyperlinkcolor" val="tx"/>
                    </a:ext>
                  </a:extLst>
                </a:hlinkClick>
              </a:rPr>
              <a:t>specific</a:t>
            </a:r>
            <a:r>
              <a:rPr sz="1800" spc="-45" dirty="0">
                <a:solidFill>
                  <a:srgbClr val="0000FF"/>
                </a:solidFill>
                <a:latin typeface="Calibri"/>
                <a:cs typeface="Calibri"/>
                <a:hlinkClick r:id="rId7" action="ppaction://hlinksldjump">
                  <a:extLst>
                    <a:ext uri="{A12FA001-AC4F-418D-AE19-62706E023703}">
                      <ahyp:hlinkClr xmlns:ahyp="http://schemas.microsoft.com/office/drawing/2018/hyperlinkcolor" val="tx"/>
                    </a:ext>
                  </a:extLst>
                </a:hlinkClick>
              </a:rPr>
              <a:t> </a:t>
            </a:r>
            <a:r>
              <a:rPr sz="1800" dirty="0">
                <a:solidFill>
                  <a:srgbClr val="0070C0"/>
                </a:solidFill>
                <a:latin typeface="Calibri"/>
                <a:cs typeface="Calibri"/>
                <a:hlinkClick r:id="rId7" action="ppaction://hlinksldjump">
                  <a:extLst>
                    <a:ext uri="{A12FA001-AC4F-418D-AE19-62706E023703}">
                      <ahyp:hlinkClr xmlns:ahyp="http://schemas.microsoft.com/office/drawing/2018/hyperlinkcolor" val="tx"/>
                    </a:ext>
                  </a:extLst>
                </a:hlinkClick>
              </a:rPr>
              <a:t>to</a:t>
            </a:r>
            <a:r>
              <a:rPr sz="1800" spc="-40" dirty="0">
                <a:solidFill>
                  <a:srgbClr val="0070C0"/>
                </a:solidFill>
                <a:latin typeface="Calibri"/>
                <a:cs typeface="Calibri"/>
              </a:rPr>
              <a:t> </a:t>
            </a:r>
            <a:r>
              <a:rPr sz="1800" spc="-30" dirty="0">
                <a:latin typeface="Calibri"/>
                <a:cs typeface="Calibri"/>
              </a:rPr>
              <a:t>certain </a:t>
            </a:r>
            <a:r>
              <a:rPr sz="1800" spc="-10" dirty="0">
                <a:latin typeface="Calibri"/>
                <a:cs typeface="Calibri"/>
              </a:rPr>
              <a:t>systems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Purchasing</a:t>
            </a:r>
            <a:r>
              <a:rPr sz="1800" u="sng" spc="-90" dirty="0">
                <a:solidFill>
                  <a:srgbClr val="0000FF"/>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 </a:t>
            </a:r>
            <a:r>
              <a:rPr sz="1800" u="sng" spc="-10" dirty="0">
                <a:solidFill>
                  <a:srgbClr val="0070C0"/>
                </a:solidFill>
                <a:uFill>
                  <a:solidFill>
                    <a:srgbClr val="0563C1"/>
                  </a:solidFill>
                </a:uFill>
                <a:latin typeface="Calibri"/>
                <a:cs typeface="Calibri"/>
                <a:hlinkClick r:id="rId7" action="ppaction://hlinksldjump">
                  <a:extLst>
                    <a:ext uri="{A12FA001-AC4F-418D-AE19-62706E023703}">
                      <ahyp:hlinkClr xmlns:ahyp="http://schemas.microsoft.com/office/drawing/2018/hyperlinkcolor" val="tx"/>
                    </a:ext>
                  </a:extLst>
                </a:hlinkClick>
              </a:rPr>
              <a:t>Cards</a:t>
            </a:r>
            <a:endParaRPr sz="1800" dirty="0">
              <a:solidFill>
                <a:srgbClr val="0070C0"/>
              </a:solidFill>
              <a:latin typeface="Calibri"/>
              <a:cs typeface="Calibri"/>
            </a:endParaRPr>
          </a:p>
          <a:p>
            <a:pPr marL="894715" lvl="1" indent="-228600">
              <a:lnSpc>
                <a:spcPts val="2005"/>
              </a:lnSpc>
              <a:buClr>
                <a:srgbClr val="000000"/>
              </a:buClr>
              <a:buFont typeface="Arial"/>
              <a:buChar char="•"/>
              <a:tabLst>
                <a:tab pos="894715" algn="l"/>
              </a:tabLst>
            </a:pPr>
            <a:r>
              <a:rPr sz="1800" u="sng" dirty="0">
                <a:solidFill>
                  <a:srgbClr val="0070C0"/>
                </a:solidFill>
                <a:uFill>
                  <a:solidFill>
                    <a:srgbClr val="0563C1"/>
                  </a:solidFill>
                </a:uFill>
                <a:latin typeface="Calibri"/>
                <a:cs typeface="Calibri"/>
                <a:hlinkClick r:id="rId8" action="ppaction://hlinksldjump"/>
              </a:rPr>
              <a:t>International</a:t>
            </a:r>
            <a:r>
              <a:rPr sz="1800" u="sng" spc="-35" dirty="0">
                <a:solidFill>
                  <a:srgbClr val="0070C0"/>
                </a:solidFill>
                <a:uFill>
                  <a:solidFill>
                    <a:srgbClr val="0563C1"/>
                  </a:solidFill>
                </a:uFill>
                <a:latin typeface="Calibri"/>
                <a:cs typeface="Calibri"/>
                <a:hlinkClick r:id="rId8" action="ppaction://hlinksldjump"/>
              </a:rPr>
              <a:t> </a:t>
            </a:r>
            <a:r>
              <a:rPr sz="1800" u="sng" dirty="0">
                <a:solidFill>
                  <a:srgbClr val="0070C0"/>
                </a:solidFill>
                <a:uFill>
                  <a:solidFill>
                    <a:srgbClr val="0563C1"/>
                  </a:solidFill>
                </a:uFill>
                <a:latin typeface="Calibri"/>
                <a:cs typeface="Calibri"/>
                <a:hlinkClick r:id="rId8" action="ppaction://hlinksldjump"/>
              </a:rPr>
              <a:t>Wire</a:t>
            </a:r>
            <a:r>
              <a:rPr sz="1800" u="sng" spc="-40" dirty="0">
                <a:solidFill>
                  <a:srgbClr val="0070C0"/>
                </a:solidFill>
                <a:uFill>
                  <a:solidFill>
                    <a:srgbClr val="0563C1"/>
                  </a:solidFill>
                </a:uFill>
                <a:latin typeface="Calibri"/>
                <a:cs typeface="Calibri"/>
                <a:hlinkClick r:id="rId8" action="ppaction://hlinksldjump"/>
              </a:rPr>
              <a:t> </a:t>
            </a:r>
            <a:r>
              <a:rPr sz="1800" u="sng" spc="-10" dirty="0">
                <a:solidFill>
                  <a:srgbClr val="0070C0"/>
                </a:solidFill>
                <a:uFill>
                  <a:solidFill>
                    <a:srgbClr val="0563C1"/>
                  </a:solidFill>
                </a:uFill>
                <a:latin typeface="Calibri"/>
                <a:cs typeface="Calibri"/>
                <a:hlinkClick r:id="rId8" action="ppaction://hlinksldjump"/>
              </a:rPr>
              <a:t>Transfers</a:t>
            </a:r>
            <a:r>
              <a:rPr sz="1800" u="sng" spc="-45" dirty="0">
                <a:solidFill>
                  <a:srgbClr val="0070C0"/>
                </a:solidFill>
                <a:uFill>
                  <a:solidFill>
                    <a:srgbClr val="0563C1"/>
                  </a:solidFill>
                </a:uFill>
                <a:latin typeface="Calibri"/>
                <a:cs typeface="Calibri"/>
                <a:hlinkClick r:id="rId8" action="ppaction://hlinksldjump"/>
              </a:rPr>
              <a:t> </a:t>
            </a:r>
            <a:r>
              <a:rPr sz="1800" u="sng" spc="-10" dirty="0">
                <a:solidFill>
                  <a:srgbClr val="0563C1"/>
                </a:solidFill>
                <a:uFill>
                  <a:solidFill>
                    <a:srgbClr val="0563C1"/>
                  </a:solidFill>
                </a:uFill>
                <a:latin typeface="Calibri"/>
                <a:cs typeface="Calibri"/>
                <a:hlinkClick r:id="rId8" action="ppaction://hlinksldjump"/>
              </a:rPr>
              <a:t>(B2P)</a:t>
            </a:r>
            <a:endParaRPr sz="1800" dirty="0">
              <a:latin typeface="Calibri"/>
              <a:cs typeface="Calibri"/>
            </a:endParaRPr>
          </a:p>
          <a:p>
            <a:pPr marL="894715" lvl="1" indent="-228600">
              <a:lnSpc>
                <a:spcPts val="200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hlinkClick r:id="rId9" action="ppaction://hlinksldjump"/>
              </a:rPr>
              <a:t>General</a:t>
            </a:r>
            <a:r>
              <a:rPr sz="1800" u="sng" spc="10" dirty="0">
                <a:solidFill>
                  <a:srgbClr val="0563C1"/>
                </a:solidFill>
                <a:uFill>
                  <a:solidFill>
                    <a:srgbClr val="0563C1"/>
                  </a:solidFill>
                </a:uFill>
                <a:latin typeface="Calibri"/>
                <a:cs typeface="Calibri"/>
                <a:hlinkClick r:id="rId9" action="ppaction://hlinksldjump"/>
              </a:rPr>
              <a:t> </a:t>
            </a:r>
            <a:r>
              <a:rPr sz="1800" u="sng" dirty="0">
                <a:solidFill>
                  <a:srgbClr val="0563C1"/>
                </a:solidFill>
                <a:uFill>
                  <a:solidFill>
                    <a:srgbClr val="0563C1"/>
                  </a:solidFill>
                </a:uFill>
                <a:latin typeface="Calibri"/>
                <a:cs typeface="Calibri"/>
                <a:hlinkClick r:id="rId9" action="ppaction://hlinksldjump"/>
              </a:rPr>
              <a:t>Procurement </a:t>
            </a:r>
            <a:r>
              <a:rPr sz="1800" u="sng" spc="-10" dirty="0">
                <a:solidFill>
                  <a:srgbClr val="0563C1"/>
                </a:solidFill>
                <a:uFill>
                  <a:solidFill>
                    <a:srgbClr val="0563C1"/>
                  </a:solidFill>
                </a:uFill>
                <a:latin typeface="Calibri"/>
                <a:cs typeface="Calibri"/>
                <a:hlinkClick r:id="rId9" action="ppaction://hlinksldjump"/>
              </a:rPr>
              <a:t>Policy</a:t>
            </a:r>
            <a:endParaRPr sz="1800" dirty="0">
              <a:latin typeface="Calibri"/>
              <a:cs typeface="Calibri"/>
            </a:endParaRPr>
          </a:p>
          <a:p>
            <a:pPr marL="894715" lvl="1" indent="-228600">
              <a:lnSpc>
                <a:spcPts val="207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hlinkClick r:id="rId10" action="ppaction://hlinksldjump"/>
              </a:rPr>
              <a:t>Reimbursement</a:t>
            </a:r>
            <a:r>
              <a:rPr sz="1800" u="sng" spc="-15" dirty="0">
                <a:solidFill>
                  <a:srgbClr val="0563C1"/>
                </a:solidFill>
                <a:uFill>
                  <a:solidFill>
                    <a:srgbClr val="0563C1"/>
                  </a:solidFill>
                </a:uFill>
                <a:latin typeface="Calibri"/>
                <a:cs typeface="Calibri"/>
                <a:hlinkClick r:id="rId10" action="ppaction://hlinksldjump"/>
              </a:rPr>
              <a:t> </a:t>
            </a:r>
            <a:r>
              <a:rPr lang="en-US" sz="1800" u="sng" dirty="0">
                <a:solidFill>
                  <a:srgbClr val="0563C1"/>
                </a:solidFill>
                <a:uFill>
                  <a:solidFill>
                    <a:srgbClr val="0563C1"/>
                  </a:solidFill>
                </a:uFill>
                <a:latin typeface="Calibri"/>
                <a:cs typeface="Calibri"/>
                <a:hlinkClick r:id="rId10" action="ppaction://hlinksldjump"/>
              </a:rPr>
              <a:t>P</a:t>
            </a:r>
            <a:r>
              <a:rPr sz="1800" u="sng" dirty="0">
                <a:solidFill>
                  <a:srgbClr val="0563C1"/>
                </a:solidFill>
                <a:uFill>
                  <a:solidFill>
                    <a:srgbClr val="0563C1"/>
                  </a:solidFill>
                </a:uFill>
                <a:latin typeface="Calibri"/>
                <a:cs typeface="Calibri"/>
                <a:hlinkClick r:id="rId10" action="ppaction://hlinksldjump"/>
              </a:rPr>
              <a:t>olicies,</a:t>
            </a:r>
            <a:r>
              <a:rPr sz="1800" u="sng" spc="5" dirty="0">
                <a:solidFill>
                  <a:srgbClr val="0563C1"/>
                </a:solidFill>
                <a:uFill>
                  <a:solidFill>
                    <a:srgbClr val="0563C1"/>
                  </a:solidFill>
                </a:uFill>
                <a:latin typeface="Calibri"/>
                <a:cs typeface="Calibri"/>
                <a:hlinkClick r:id="rId10" action="ppaction://hlinksldjump"/>
              </a:rPr>
              <a:t> </a:t>
            </a:r>
            <a:r>
              <a:rPr sz="1800" u="sng" dirty="0">
                <a:solidFill>
                  <a:srgbClr val="0563C1"/>
                </a:solidFill>
                <a:uFill>
                  <a:solidFill>
                    <a:srgbClr val="0563C1"/>
                  </a:solidFill>
                </a:uFill>
                <a:latin typeface="Calibri"/>
                <a:cs typeface="Calibri"/>
                <a:hlinkClick r:id="rId10" action="ppaction://hlinksldjump"/>
              </a:rPr>
              <a:t>including</a:t>
            </a:r>
            <a:r>
              <a:rPr sz="1800" u="sng" spc="10" dirty="0">
                <a:solidFill>
                  <a:srgbClr val="0563C1"/>
                </a:solidFill>
                <a:uFill>
                  <a:solidFill>
                    <a:srgbClr val="0563C1"/>
                  </a:solidFill>
                </a:uFill>
                <a:latin typeface="Calibri"/>
                <a:cs typeface="Calibri"/>
                <a:hlinkClick r:id="rId10" action="ppaction://hlinksldjump"/>
              </a:rPr>
              <a:t> </a:t>
            </a:r>
            <a:r>
              <a:rPr sz="1800" u="sng" dirty="0">
                <a:solidFill>
                  <a:srgbClr val="0563C1"/>
                </a:solidFill>
                <a:uFill>
                  <a:solidFill>
                    <a:srgbClr val="0563C1"/>
                  </a:solidFill>
                </a:uFill>
                <a:latin typeface="Calibri"/>
                <a:cs typeface="Calibri"/>
                <a:hlinkClick r:id="rId10" action="ppaction://hlinksldjump"/>
              </a:rPr>
              <a:t>What Is </a:t>
            </a:r>
            <a:r>
              <a:rPr sz="1800" u="sng" spc="-50" dirty="0">
                <a:solidFill>
                  <a:srgbClr val="0563C1"/>
                </a:solidFill>
                <a:uFill>
                  <a:solidFill>
                    <a:srgbClr val="0563C1"/>
                  </a:solidFill>
                </a:uFill>
                <a:latin typeface="Calibri"/>
                <a:cs typeface="Calibri"/>
                <a:hlinkClick r:id="rId10" action="ppaction://hlinksldjump"/>
              </a:rPr>
              <a:t>A</a:t>
            </a:r>
            <a:r>
              <a:rPr lang="en-US" dirty="0">
                <a:latin typeface="Calibri"/>
                <a:cs typeface="Calibri"/>
                <a:hlinkClick r:id="rId10" action="ppaction://hlinksldjump"/>
              </a:rPr>
              <a:t> </a:t>
            </a:r>
            <a:r>
              <a:rPr sz="1800" u="sng" spc="-10" dirty="0">
                <a:solidFill>
                  <a:srgbClr val="0563C1"/>
                </a:solidFill>
                <a:uFill>
                  <a:solidFill>
                    <a:srgbClr val="0563C1"/>
                  </a:solidFill>
                </a:uFill>
                <a:latin typeface="Calibri"/>
                <a:cs typeface="Calibri"/>
                <a:hlinkClick r:id="rId10" action="ppaction://hlinksldjump"/>
              </a:rPr>
              <a:t>Receipt?</a:t>
            </a:r>
            <a:endParaRPr sz="1800" dirty="0">
              <a:latin typeface="Calibri"/>
              <a:cs typeface="Calibri"/>
            </a:endParaRPr>
          </a:p>
          <a:p>
            <a:pPr marL="437515" indent="-228600">
              <a:lnSpc>
                <a:spcPts val="2135"/>
              </a:lnSpc>
              <a:spcBef>
                <a:spcPts val="335"/>
              </a:spcBef>
              <a:buFont typeface="Arial"/>
              <a:buChar char="•"/>
              <a:tabLst>
                <a:tab pos="437515" algn="l"/>
              </a:tabLst>
            </a:pPr>
            <a:endParaRPr lang="en-US" sz="1800" spc="-25" dirty="0">
              <a:latin typeface="Calibri"/>
              <a:cs typeface="Calibri"/>
            </a:endParaRPr>
          </a:p>
          <a:p>
            <a:pPr marL="437515" indent="-228600">
              <a:lnSpc>
                <a:spcPts val="2135"/>
              </a:lnSpc>
              <a:spcBef>
                <a:spcPts val="335"/>
              </a:spcBef>
              <a:buFont typeface="Arial"/>
              <a:buChar char="•"/>
              <a:tabLst>
                <a:tab pos="437515" algn="l"/>
              </a:tabLst>
            </a:pPr>
            <a:r>
              <a:rPr sz="1800" spc="-25" dirty="0">
                <a:latin typeface="Calibri"/>
                <a:cs typeface="Calibri"/>
              </a:rPr>
              <a:t>Paying</a:t>
            </a:r>
            <a:r>
              <a:rPr sz="1800" spc="-45" dirty="0">
                <a:latin typeface="Calibri"/>
                <a:cs typeface="Calibri"/>
              </a:rPr>
              <a:t> </a:t>
            </a:r>
            <a:r>
              <a:rPr sz="1800" spc="-40" dirty="0">
                <a:latin typeface="Calibri"/>
                <a:cs typeface="Calibri"/>
              </a:rPr>
              <a:t>individuals</a:t>
            </a:r>
            <a:r>
              <a:rPr sz="1800" spc="-45" dirty="0">
                <a:latin typeface="Calibri"/>
                <a:cs typeface="Calibri"/>
              </a:rPr>
              <a:t> </a:t>
            </a:r>
            <a:r>
              <a:rPr sz="1800" spc="-30" dirty="0">
                <a:latin typeface="Calibri"/>
                <a:cs typeface="Calibri"/>
              </a:rPr>
              <a:t>outside</a:t>
            </a:r>
            <a:r>
              <a:rPr sz="1800" spc="-45" dirty="0">
                <a:latin typeface="Calibri"/>
                <a:cs typeface="Calibri"/>
              </a:rPr>
              <a:t> </a:t>
            </a:r>
            <a:r>
              <a:rPr sz="1800" dirty="0">
                <a:latin typeface="Calibri"/>
                <a:cs typeface="Calibri"/>
              </a:rPr>
              <a:t>of</a:t>
            </a:r>
            <a:r>
              <a:rPr sz="1800" spc="-40" dirty="0">
                <a:latin typeface="Calibri"/>
                <a:cs typeface="Calibri"/>
              </a:rPr>
              <a:t> </a:t>
            </a:r>
            <a:r>
              <a:rPr sz="1800" spc="-10" dirty="0">
                <a:latin typeface="Calibri"/>
                <a:cs typeface="Calibri"/>
              </a:rPr>
              <a:t>Harvard</a:t>
            </a:r>
            <a:endParaRPr sz="1800" dirty="0">
              <a:latin typeface="Calibri"/>
              <a:cs typeface="Calibri"/>
            </a:endParaRPr>
          </a:p>
          <a:p>
            <a:pPr marL="894715" lvl="1" indent="-228600">
              <a:lnSpc>
                <a:spcPts val="2050"/>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hlinkClick r:id="rId11" action="ppaction://hlinksldjump"/>
              </a:rPr>
              <a:t>Independent</a:t>
            </a:r>
            <a:r>
              <a:rPr sz="1800" u="sng" spc="-45" dirty="0">
                <a:solidFill>
                  <a:srgbClr val="0563C1"/>
                </a:solidFill>
                <a:uFill>
                  <a:solidFill>
                    <a:srgbClr val="0563C1"/>
                  </a:solidFill>
                </a:uFill>
                <a:latin typeface="Calibri"/>
                <a:cs typeface="Calibri"/>
                <a:hlinkClick r:id="rId11" action="ppaction://hlinksldjump"/>
              </a:rPr>
              <a:t> </a:t>
            </a:r>
            <a:r>
              <a:rPr sz="1800" u="sng" spc="-10" dirty="0">
                <a:solidFill>
                  <a:srgbClr val="0563C1"/>
                </a:solidFill>
                <a:uFill>
                  <a:solidFill>
                    <a:srgbClr val="0563C1"/>
                  </a:solidFill>
                </a:uFill>
                <a:latin typeface="Calibri"/>
                <a:cs typeface="Calibri"/>
                <a:hlinkClick r:id="rId11" action="ppaction://hlinksldjump"/>
              </a:rPr>
              <a:t>Contractors</a:t>
            </a:r>
            <a:endParaRPr sz="1800" dirty="0">
              <a:latin typeface="Calibri"/>
              <a:cs typeface="Calibri"/>
            </a:endParaRPr>
          </a:p>
          <a:p>
            <a:pPr marL="894715" lvl="1" indent="-228600">
              <a:lnSpc>
                <a:spcPts val="1989"/>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hlinkClick r:id="rId12" action="ppaction://hlinksldjump"/>
              </a:rPr>
              <a:t>Human </a:t>
            </a:r>
            <a:r>
              <a:rPr sz="1800" u="sng" spc="-10" dirty="0">
                <a:solidFill>
                  <a:srgbClr val="0563C1"/>
                </a:solidFill>
                <a:uFill>
                  <a:solidFill>
                    <a:srgbClr val="0563C1"/>
                  </a:solidFill>
                </a:uFill>
                <a:latin typeface="Calibri"/>
                <a:cs typeface="Calibri"/>
                <a:hlinkClick r:id="rId12" action="ppaction://hlinksldjump"/>
              </a:rPr>
              <a:t>Subjects</a:t>
            </a:r>
            <a:endParaRPr sz="1800" dirty="0">
              <a:latin typeface="Calibri"/>
              <a:cs typeface="Calibri"/>
            </a:endParaRPr>
          </a:p>
          <a:p>
            <a:pPr marL="894715" lvl="1" indent="-228600">
              <a:lnSpc>
                <a:spcPts val="2075"/>
              </a:lnSpc>
              <a:buClr>
                <a:srgbClr val="000000"/>
              </a:buClr>
              <a:buFont typeface="Arial"/>
              <a:buChar char="•"/>
              <a:tabLst>
                <a:tab pos="894715" algn="l"/>
              </a:tabLst>
            </a:pPr>
            <a:r>
              <a:rPr sz="1800" u="sng" dirty="0">
                <a:solidFill>
                  <a:srgbClr val="0563C1"/>
                </a:solidFill>
                <a:uFill>
                  <a:solidFill>
                    <a:srgbClr val="0563C1"/>
                  </a:solidFill>
                </a:uFill>
                <a:latin typeface="Calibri"/>
                <a:cs typeface="Calibri"/>
                <a:hlinkClick r:id="rId13" action="ppaction://hlinksldjump"/>
              </a:rPr>
              <a:t>Executing</a:t>
            </a:r>
            <a:r>
              <a:rPr sz="1800" u="sng" spc="-25" dirty="0">
                <a:solidFill>
                  <a:srgbClr val="0563C1"/>
                </a:solidFill>
                <a:uFill>
                  <a:solidFill>
                    <a:srgbClr val="0563C1"/>
                  </a:solidFill>
                </a:uFill>
                <a:latin typeface="Calibri"/>
                <a:cs typeface="Calibri"/>
                <a:hlinkClick r:id="rId13" action="ppaction://hlinksldjump"/>
              </a:rPr>
              <a:t> </a:t>
            </a:r>
            <a:r>
              <a:rPr sz="1800" u="sng" dirty="0">
                <a:solidFill>
                  <a:srgbClr val="0563C1"/>
                </a:solidFill>
                <a:uFill>
                  <a:solidFill>
                    <a:srgbClr val="0563C1"/>
                  </a:solidFill>
                </a:uFill>
                <a:latin typeface="Calibri"/>
                <a:cs typeface="Calibri"/>
                <a:hlinkClick r:id="rId13" action="ppaction://hlinksldjump"/>
              </a:rPr>
              <a:t>Contracts</a:t>
            </a:r>
            <a:r>
              <a:rPr sz="1800" u="sng" spc="-25" dirty="0">
                <a:solidFill>
                  <a:srgbClr val="0563C1"/>
                </a:solidFill>
                <a:uFill>
                  <a:solidFill>
                    <a:srgbClr val="0563C1"/>
                  </a:solidFill>
                </a:uFill>
                <a:latin typeface="Calibri"/>
                <a:cs typeface="Calibri"/>
                <a:hlinkClick r:id="rId13" action="ppaction://hlinksldjump"/>
              </a:rPr>
              <a:t> </a:t>
            </a:r>
            <a:r>
              <a:rPr sz="1800" u="sng" dirty="0">
                <a:solidFill>
                  <a:srgbClr val="0563C1"/>
                </a:solidFill>
                <a:uFill>
                  <a:solidFill>
                    <a:srgbClr val="0563C1"/>
                  </a:solidFill>
                </a:uFill>
                <a:latin typeface="Calibri"/>
                <a:cs typeface="Calibri"/>
                <a:hlinkClick r:id="rId13" action="ppaction://hlinksldjump"/>
              </a:rPr>
              <a:t>and</a:t>
            </a:r>
            <a:r>
              <a:rPr sz="1800" u="sng" spc="-10" dirty="0">
                <a:solidFill>
                  <a:srgbClr val="0563C1"/>
                </a:solidFill>
                <a:uFill>
                  <a:solidFill>
                    <a:srgbClr val="0563C1"/>
                  </a:solidFill>
                </a:uFill>
                <a:latin typeface="Calibri"/>
                <a:cs typeface="Calibri"/>
                <a:hlinkClick r:id="rId13" action="ppaction://hlinksldjump"/>
              </a:rPr>
              <a:t> </a:t>
            </a:r>
            <a:r>
              <a:rPr sz="1800" u="sng" dirty="0">
                <a:solidFill>
                  <a:srgbClr val="0563C1"/>
                </a:solidFill>
                <a:uFill>
                  <a:solidFill>
                    <a:srgbClr val="0563C1"/>
                  </a:solidFill>
                </a:uFill>
                <a:latin typeface="Calibri"/>
                <a:cs typeface="Calibri"/>
                <a:hlinkClick r:id="rId13" action="ppaction://hlinksldjump"/>
              </a:rPr>
              <a:t>Who</a:t>
            </a:r>
            <a:r>
              <a:rPr sz="1800" u="sng" spc="-20" dirty="0">
                <a:solidFill>
                  <a:srgbClr val="0563C1"/>
                </a:solidFill>
                <a:uFill>
                  <a:solidFill>
                    <a:srgbClr val="0563C1"/>
                  </a:solidFill>
                </a:uFill>
                <a:latin typeface="Calibri"/>
                <a:cs typeface="Calibri"/>
                <a:hlinkClick r:id="rId13" action="ppaction://hlinksldjump"/>
              </a:rPr>
              <a:t> </a:t>
            </a:r>
            <a:r>
              <a:rPr sz="1800" u="sng" dirty="0">
                <a:solidFill>
                  <a:srgbClr val="0563C1"/>
                </a:solidFill>
                <a:uFill>
                  <a:solidFill>
                    <a:srgbClr val="0563C1"/>
                  </a:solidFill>
                </a:uFill>
                <a:latin typeface="Calibri"/>
                <a:cs typeface="Calibri"/>
                <a:hlinkClick r:id="rId13" action="ppaction://hlinksldjump"/>
              </a:rPr>
              <a:t>Should</a:t>
            </a:r>
            <a:r>
              <a:rPr sz="1800" u="sng" spc="-15" dirty="0">
                <a:solidFill>
                  <a:srgbClr val="0563C1"/>
                </a:solidFill>
                <a:uFill>
                  <a:solidFill>
                    <a:srgbClr val="0563C1"/>
                  </a:solidFill>
                </a:uFill>
                <a:latin typeface="Calibri"/>
                <a:cs typeface="Calibri"/>
                <a:hlinkClick r:id="rId13" action="ppaction://hlinksldjump"/>
              </a:rPr>
              <a:t> </a:t>
            </a:r>
            <a:r>
              <a:rPr sz="1800" u="sng" dirty="0">
                <a:solidFill>
                  <a:srgbClr val="0563C1"/>
                </a:solidFill>
                <a:uFill>
                  <a:solidFill>
                    <a:srgbClr val="0563C1"/>
                  </a:solidFill>
                </a:uFill>
                <a:latin typeface="Calibri"/>
                <a:cs typeface="Calibri"/>
                <a:hlinkClick r:id="rId13" action="ppaction://hlinksldjump"/>
              </a:rPr>
              <a:t>Sign</a:t>
            </a:r>
            <a:r>
              <a:rPr sz="1800" u="sng" spc="-10" dirty="0">
                <a:solidFill>
                  <a:srgbClr val="0563C1"/>
                </a:solidFill>
                <a:uFill>
                  <a:solidFill>
                    <a:srgbClr val="0563C1"/>
                  </a:solidFill>
                </a:uFill>
                <a:latin typeface="Calibri"/>
                <a:cs typeface="Calibri"/>
                <a:hlinkClick r:id="rId13" action="ppaction://hlinksldjump"/>
              </a:rPr>
              <a:t> </a:t>
            </a:r>
            <a:r>
              <a:rPr sz="1800" u="sng" spc="-20" dirty="0">
                <a:solidFill>
                  <a:srgbClr val="0563C1"/>
                </a:solidFill>
                <a:uFill>
                  <a:solidFill>
                    <a:srgbClr val="0563C1"/>
                  </a:solidFill>
                </a:uFill>
                <a:latin typeface="Calibri"/>
                <a:cs typeface="Calibri"/>
                <a:hlinkClick r:id="rId13" action="ppaction://hlinksldjump"/>
              </a:rPr>
              <a:t>Them</a:t>
            </a:r>
            <a:endParaRPr sz="1800" dirty="0">
              <a:latin typeface="Calibri"/>
              <a:cs typeface="Calibri"/>
            </a:endParaRPr>
          </a:p>
          <a:p>
            <a:pPr marL="12700">
              <a:lnSpc>
                <a:spcPts val="2075"/>
              </a:lnSpc>
              <a:tabLst>
                <a:tab pos="666115" algn="l"/>
                <a:tab pos="894715" algn="l"/>
              </a:tabLst>
            </a:pPr>
            <a:endParaRPr lang="en-US" u="sng"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sz="1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55BE-DB59-9660-8A15-AAEEFC39DA1A}"/>
              </a:ext>
            </a:extLst>
          </p:cNvPr>
          <p:cNvSpPr>
            <a:spLocks noGrp="1"/>
          </p:cNvSpPr>
          <p:nvPr>
            <p:ph type="title"/>
          </p:nvPr>
        </p:nvSpPr>
        <p:spPr>
          <a:xfrm>
            <a:off x="1600200" y="152400"/>
            <a:ext cx="8754312" cy="685800"/>
          </a:xfrm>
        </p:spPr>
        <p:txBody>
          <a:bodyPr/>
          <a:lstStyle/>
          <a:p>
            <a:r>
              <a:rPr lang="en-US" dirty="0"/>
              <a:t>Additional Policies Covered</a:t>
            </a:r>
            <a:br>
              <a:rPr lang="en-US" dirty="0"/>
            </a:br>
            <a:endParaRPr lang="en-US" dirty="0"/>
          </a:p>
        </p:txBody>
      </p:sp>
      <p:sp>
        <p:nvSpPr>
          <p:cNvPr id="3" name="Text Placeholder 2">
            <a:extLst>
              <a:ext uri="{FF2B5EF4-FFF2-40B4-BE49-F238E27FC236}">
                <a16:creationId xmlns:a16="http://schemas.microsoft.com/office/drawing/2014/main" id="{333636AC-107A-1A4A-474A-1A203C55A2E7}"/>
              </a:ext>
            </a:extLst>
          </p:cNvPr>
          <p:cNvSpPr>
            <a:spLocks noGrp="1"/>
          </p:cNvSpPr>
          <p:nvPr>
            <p:ph type="body" idx="1"/>
          </p:nvPr>
        </p:nvSpPr>
        <p:spPr>
          <a:xfrm>
            <a:off x="304800" y="1066800"/>
            <a:ext cx="11145520" cy="2667397"/>
          </a:xfrm>
        </p:spPr>
        <p:txBody>
          <a:bodyPr/>
          <a:lstStyle/>
          <a:p>
            <a:pPr marL="437515" indent="-228600">
              <a:lnSpc>
                <a:spcPts val="2075"/>
              </a:lnSpc>
              <a:spcBef>
                <a:spcPts val="360"/>
              </a:spcBef>
              <a:buFont typeface="Arial"/>
              <a:buChar char="•"/>
              <a:tabLst>
                <a:tab pos="437515" algn="l"/>
              </a:tabLst>
            </a:pPr>
            <a:r>
              <a:rPr lang="en-US" sz="1800" spc="-10" dirty="0">
                <a:latin typeface="Calibri"/>
                <a:cs typeface="Calibri"/>
              </a:rPr>
              <a:t>Employee-</a:t>
            </a:r>
            <a:r>
              <a:rPr lang="en-US" sz="1800" dirty="0">
                <a:latin typeface="Calibri"/>
                <a:cs typeface="Calibri"/>
              </a:rPr>
              <a:t>specific</a:t>
            </a:r>
            <a:r>
              <a:rPr lang="en-US" sz="1800" spc="10" dirty="0">
                <a:latin typeface="Calibri"/>
                <a:cs typeface="Calibri"/>
              </a:rPr>
              <a:t> </a:t>
            </a:r>
            <a:r>
              <a:rPr lang="en-US" sz="1800" spc="-10" dirty="0">
                <a:latin typeface="Calibri"/>
                <a:cs typeface="Calibri"/>
              </a:rPr>
              <a:t>payments</a:t>
            </a:r>
            <a:endParaRPr lang="en-US" sz="1800" dirty="0">
              <a:latin typeface="Calibri"/>
              <a:cs typeface="Calibri"/>
            </a:endParaRPr>
          </a:p>
          <a:p>
            <a:pPr marL="894715" lvl="1" indent="-228600">
              <a:lnSpc>
                <a:spcPts val="1989"/>
              </a:lnSpc>
              <a:buClr>
                <a:srgbClr val="000000"/>
              </a:buClr>
              <a:buFont typeface="Arial"/>
              <a:buChar char="•"/>
              <a:tabLst>
                <a:tab pos="894715" algn="l"/>
              </a:tabLst>
            </a:pPr>
            <a:r>
              <a:rPr lang="en-US" sz="1800" u="sng" dirty="0">
                <a:solidFill>
                  <a:srgbClr val="0563C1"/>
                </a:solidFill>
                <a:uFill>
                  <a:solidFill>
                    <a:srgbClr val="0563C1"/>
                  </a:solidFill>
                </a:uFill>
                <a:latin typeface="Calibri"/>
                <a:cs typeface="Calibri"/>
                <a:hlinkClick r:id="rId2" action="ppaction://hlinksldjump"/>
              </a:rPr>
              <a:t>Staff</a:t>
            </a:r>
            <a:r>
              <a:rPr lang="en-US" sz="1800" u="sng" spc="-25" dirty="0">
                <a:solidFill>
                  <a:srgbClr val="0563C1"/>
                </a:solidFill>
                <a:uFill>
                  <a:solidFill>
                    <a:srgbClr val="0563C1"/>
                  </a:solidFill>
                </a:uFill>
                <a:latin typeface="Calibri"/>
                <a:cs typeface="Calibri"/>
                <a:hlinkClick r:id="rId2" action="ppaction://hlinksldjump"/>
              </a:rPr>
              <a:t> </a:t>
            </a:r>
            <a:r>
              <a:rPr lang="en-US" sz="1800" u="sng" dirty="0">
                <a:solidFill>
                  <a:srgbClr val="0563C1"/>
                </a:solidFill>
                <a:uFill>
                  <a:solidFill>
                    <a:srgbClr val="0563C1"/>
                  </a:solidFill>
                </a:uFill>
                <a:latin typeface="Calibri"/>
                <a:cs typeface="Calibri"/>
                <a:hlinkClick r:id="rId2" action="ppaction://hlinksldjump"/>
              </a:rPr>
              <a:t>cell</a:t>
            </a:r>
            <a:r>
              <a:rPr lang="en-US" sz="1800" u="sng" spc="-10" dirty="0">
                <a:solidFill>
                  <a:srgbClr val="0563C1"/>
                </a:solidFill>
                <a:uFill>
                  <a:solidFill>
                    <a:srgbClr val="0563C1"/>
                  </a:solidFill>
                </a:uFill>
                <a:latin typeface="Calibri"/>
                <a:cs typeface="Calibri"/>
                <a:hlinkClick r:id="rId2" action="ppaction://hlinksldjump"/>
              </a:rPr>
              <a:t> phones</a:t>
            </a:r>
            <a:endParaRPr lang="en-US" sz="1800" u="sng" spc="-10" dirty="0">
              <a:solidFill>
                <a:srgbClr val="0563C1"/>
              </a:solidFill>
              <a:uFill>
                <a:solidFill>
                  <a:srgbClr val="0563C1"/>
                </a:solidFill>
              </a:uFill>
              <a:latin typeface="Calibri"/>
              <a:cs typeface="Calibri"/>
            </a:endParaRPr>
          </a:p>
          <a:p>
            <a:pPr marL="894715" lvl="1" indent="-228600">
              <a:lnSpc>
                <a:spcPts val="1989"/>
              </a:lnSpc>
              <a:buClr>
                <a:srgbClr val="000000"/>
              </a:buClr>
              <a:buFont typeface="Arial"/>
              <a:buChar char="•"/>
              <a:tabLst>
                <a:tab pos="894715" algn="l"/>
              </a:tabLst>
            </a:pPr>
            <a:r>
              <a:rPr lang="en-US" u="sng" spc="-10" dirty="0">
                <a:solidFill>
                  <a:srgbClr val="0563C1"/>
                </a:solidFill>
                <a:uFill>
                  <a:solidFill>
                    <a:srgbClr val="0563C1"/>
                  </a:solidFill>
                </a:uFill>
                <a:latin typeface="Calibri"/>
                <a:cs typeface="Calibri"/>
                <a:hlinkClick r:id="rId3" action="ppaction://hlinksldjump"/>
              </a:rPr>
              <a:t>Late Reimbursements</a:t>
            </a:r>
            <a:endParaRPr lang="en-US" sz="1800" u="sng" strike="noStrike" spc="-10" dirty="0">
              <a:solidFill>
                <a:srgbClr val="0563C1"/>
              </a:solidFill>
              <a:uFill>
                <a:solidFill>
                  <a:srgbClr val="0563C1"/>
                </a:solidFill>
              </a:uFill>
              <a:latin typeface="Calibri"/>
              <a:cs typeface="Calibri"/>
            </a:endParaRPr>
          </a:p>
          <a:p>
            <a:pPr marL="298450" indent="-285750">
              <a:lnSpc>
                <a:spcPts val="2075"/>
              </a:lnSpc>
              <a:buFont typeface="Arial" panose="020B0604020202020204" pitchFamily="34" charset="0"/>
              <a:buChar char="•"/>
              <a:tabLst>
                <a:tab pos="666115" algn="l"/>
                <a:tab pos="894715" algn="l"/>
              </a:tabLst>
            </a:pPr>
            <a:endParaRPr lang="en-US" sz="1800" dirty="0">
              <a:latin typeface="Calibri"/>
              <a:cs typeface="Calibri"/>
            </a:endParaRPr>
          </a:p>
          <a:p>
            <a:pPr marL="298450" indent="-285750">
              <a:lnSpc>
                <a:spcPts val="2075"/>
              </a:lnSpc>
              <a:buFont typeface="Arial" panose="020B0604020202020204" pitchFamily="34" charset="0"/>
              <a:buChar char="•"/>
              <a:tabLst>
                <a:tab pos="666115" algn="l"/>
                <a:tab pos="894715" algn="l"/>
              </a:tabLst>
            </a:pPr>
            <a:r>
              <a:rPr lang="en-US" sz="1800" dirty="0">
                <a:latin typeface="Calibri"/>
                <a:cs typeface="Calibri"/>
              </a:rPr>
              <a:t>Additional Policy Information</a:t>
            </a:r>
          </a:p>
          <a:p>
            <a:pPr marL="755650" lvl="1" indent="-285750">
              <a:lnSpc>
                <a:spcPts val="2075"/>
              </a:lnSpc>
              <a:buFont typeface="Arial" panose="020B0604020202020204" pitchFamily="34" charset="0"/>
              <a:buChar char="•"/>
              <a:tabLst>
                <a:tab pos="666115" algn="l"/>
                <a:tab pos="894715" algn="l"/>
              </a:tabLst>
            </a:pPr>
            <a:r>
              <a:rPr lang="en-US" u="sng" dirty="0">
                <a:solidFill>
                  <a:srgbClr val="0070C0"/>
                </a:solidFill>
                <a:latin typeface="Calibri"/>
                <a:cs typeface="Calibri"/>
                <a:hlinkClick r:id="rId4" action="ppaction://hlinksldjump"/>
              </a:rPr>
              <a:t>Sales Tax Exemption Policy</a:t>
            </a:r>
            <a:endParaRPr lang="en-US" u="sng" dirty="0">
              <a:solidFill>
                <a:srgbClr val="0070C0"/>
              </a:solidFill>
              <a:latin typeface="Calibri"/>
              <a:cs typeface="Calibri"/>
            </a:endParaRPr>
          </a:p>
          <a:p>
            <a:pPr marL="298450" indent="-285750">
              <a:lnSpc>
                <a:spcPts val="2075"/>
              </a:lnSpc>
              <a:buFont typeface="Arial" panose="020B0604020202020204" pitchFamily="34" charset="0"/>
              <a:buChar char="•"/>
              <a:tabLst>
                <a:tab pos="666115" algn="l"/>
                <a:tab pos="894715" algn="l"/>
              </a:tabLst>
            </a:pPr>
            <a:endParaRPr lang="en-US" sz="1800" dirty="0">
              <a:latin typeface="Calibri"/>
              <a:cs typeface="Calibri"/>
            </a:endParaRPr>
          </a:p>
          <a:p>
            <a:pPr marL="298450" indent="-285750">
              <a:lnSpc>
                <a:spcPts val="2075"/>
              </a:lnSpc>
              <a:buFont typeface="Arial" panose="020B0604020202020204" pitchFamily="34" charset="0"/>
              <a:buChar char="•"/>
              <a:tabLst>
                <a:tab pos="666115" algn="l"/>
                <a:tab pos="894715" algn="l"/>
              </a:tabLst>
            </a:pPr>
            <a:endParaRPr lang="en-US" dirty="0"/>
          </a:p>
          <a:p>
            <a:pPr marL="12700">
              <a:lnSpc>
                <a:spcPts val="2075"/>
              </a:lnSpc>
              <a:tabLst>
                <a:tab pos="666115" algn="l"/>
                <a:tab pos="894715" algn="l"/>
              </a:tabLst>
            </a:pPr>
            <a:endParaRPr lang="en-US" sz="1800" u="sng" strike="noStrike" spc="-10" dirty="0">
              <a:solidFill>
                <a:srgbClr val="0563C1"/>
              </a:solidFill>
              <a:uFill>
                <a:solidFill>
                  <a:srgbClr val="0563C1"/>
                </a:solidFill>
              </a:uFill>
              <a:latin typeface="Calibri"/>
              <a:cs typeface="Calibri"/>
            </a:endParaRPr>
          </a:p>
          <a:p>
            <a:pPr marL="12700">
              <a:lnSpc>
                <a:spcPts val="2075"/>
              </a:lnSpc>
              <a:tabLst>
                <a:tab pos="666115" algn="l"/>
                <a:tab pos="894715" algn="l"/>
              </a:tabLst>
            </a:pPr>
            <a:endParaRPr lang="en-US" sz="1800" strike="noStrike" spc="-10" dirty="0">
              <a:solidFill>
                <a:srgbClr val="0563C1"/>
              </a:solidFill>
              <a:uFill>
                <a:solidFill>
                  <a:srgbClr val="0563C1"/>
                </a:solidFill>
              </a:uFill>
              <a:latin typeface="Calibri"/>
              <a:cs typeface="Calibri"/>
            </a:endParaRPr>
          </a:p>
        </p:txBody>
      </p:sp>
    </p:spTree>
    <p:extLst>
      <p:ext uri="{BB962C8B-B14F-4D97-AF65-F5344CB8AC3E}">
        <p14:creationId xmlns:p14="http://schemas.microsoft.com/office/powerpoint/2010/main" val="319994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70649" y="5539006"/>
            <a:ext cx="1050010" cy="1231900"/>
          </a:xfrm>
          <a:prstGeom prst="rect">
            <a:avLst/>
          </a:prstGeom>
        </p:spPr>
      </p:pic>
      <p:sp>
        <p:nvSpPr>
          <p:cNvPr id="3" name="object 3"/>
          <p:cNvSpPr txBox="1">
            <a:spLocks noGrp="1"/>
          </p:cNvSpPr>
          <p:nvPr>
            <p:ph type="title"/>
          </p:nvPr>
        </p:nvSpPr>
        <p:spPr>
          <a:xfrm>
            <a:off x="186817" y="271779"/>
            <a:ext cx="11817985" cy="543560"/>
          </a:xfrm>
          <a:prstGeom prst="rect">
            <a:avLst/>
          </a:prstGeom>
        </p:spPr>
        <p:txBody>
          <a:bodyPr vert="horz" wrap="square" lIns="0" tIns="12700" rIns="0" bIns="0" rtlCol="0">
            <a:spAutoFit/>
          </a:bodyPr>
          <a:lstStyle/>
          <a:p>
            <a:pPr marL="12700">
              <a:lnSpc>
                <a:spcPct val="100000"/>
              </a:lnSpc>
              <a:spcBef>
                <a:spcPts val="100"/>
              </a:spcBef>
            </a:pPr>
            <a:r>
              <a:rPr sz="3400" dirty="0"/>
              <a:t>Gifts</a:t>
            </a:r>
            <a:r>
              <a:rPr sz="3400" spc="-80" dirty="0"/>
              <a:t> </a:t>
            </a:r>
            <a:r>
              <a:rPr sz="3400" dirty="0"/>
              <a:t>and</a:t>
            </a:r>
            <a:r>
              <a:rPr sz="3400" spc="-75" dirty="0"/>
              <a:t> </a:t>
            </a:r>
            <a:r>
              <a:rPr sz="3400" dirty="0"/>
              <a:t>Celebratory</a:t>
            </a:r>
            <a:r>
              <a:rPr sz="3400" spc="-70" dirty="0"/>
              <a:t> </a:t>
            </a:r>
            <a:r>
              <a:rPr sz="3400" spc="-10" dirty="0"/>
              <a:t>Events</a:t>
            </a:r>
            <a:r>
              <a:rPr sz="3400" spc="-70" dirty="0"/>
              <a:t> </a:t>
            </a:r>
            <a:r>
              <a:rPr sz="3400" spc="-10" dirty="0"/>
              <a:t>(Employee</a:t>
            </a:r>
            <a:r>
              <a:rPr sz="3400" spc="-75" dirty="0"/>
              <a:t> </a:t>
            </a:r>
            <a:r>
              <a:rPr sz="3400" dirty="0"/>
              <a:t>and</a:t>
            </a:r>
            <a:r>
              <a:rPr sz="3400" spc="-70" dirty="0"/>
              <a:t> </a:t>
            </a:r>
            <a:r>
              <a:rPr sz="3400" dirty="0"/>
              <a:t>Non-</a:t>
            </a:r>
            <a:r>
              <a:rPr sz="3400" spc="-10" dirty="0"/>
              <a:t>Employee)</a:t>
            </a:r>
            <a:endParaRPr sz="3400"/>
          </a:p>
        </p:txBody>
      </p:sp>
      <p:sp>
        <p:nvSpPr>
          <p:cNvPr id="4" name="object 4"/>
          <p:cNvSpPr/>
          <p:nvPr/>
        </p:nvSpPr>
        <p:spPr>
          <a:xfrm>
            <a:off x="275770" y="5981356"/>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5" name="object 5"/>
          <p:cNvSpPr/>
          <p:nvPr/>
        </p:nvSpPr>
        <p:spPr>
          <a:xfrm>
            <a:off x="6832896" y="5961057"/>
            <a:ext cx="5081270" cy="0"/>
          </a:xfrm>
          <a:custGeom>
            <a:avLst/>
            <a:gdLst/>
            <a:ahLst/>
            <a:cxnLst/>
            <a:rect l="l" t="t" r="r" b="b"/>
            <a:pathLst>
              <a:path w="5081270">
                <a:moveTo>
                  <a:pt x="0" y="0"/>
                </a:moveTo>
                <a:lnTo>
                  <a:pt x="5080736" y="0"/>
                </a:lnTo>
              </a:path>
            </a:pathLst>
          </a:custGeom>
          <a:ln w="25387">
            <a:solidFill>
              <a:srgbClr val="000000"/>
            </a:solidFill>
          </a:ln>
        </p:spPr>
        <p:txBody>
          <a:bodyPr wrap="square" lIns="0" tIns="0" rIns="0" bIns="0" rtlCol="0"/>
          <a:lstStyle/>
          <a:p>
            <a:endParaRPr/>
          </a:p>
        </p:txBody>
      </p:sp>
      <p:sp>
        <p:nvSpPr>
          <p:cNvPr id="6" name="object 6"/>
          <p:cNvSpPr txBox="1"/>
          <p:nvPr/>
        </p:nvSpPr>
        <p:spPr>
          <a:xfrm>
            <a:off x="459700" y="975385"/>
            <a:ext cx="11067415" cy="4338955"/>
          </a:xfrm>
          <a:prstGeom prst="rect">
            <a:avLst/>
          </a:prstGeom>
        </p:spPr>
        <p:txBody>
          <a:bodyPr vert="horz" wrap="square" lIns="0" tIns="119380" rIns="0" bIns="0" rtlCol="0">
            <a:spAutoFit/>
          </a:bodyPr>
          <a:lstStyle/>
          <a:p>
            <a:pPr marL="12700">
              <a:lnSpc>
                <a:spcPct val="100000"/>
              </a:lnSpc>
              <a:spcBef>
                <a:spcPts val="940"/>
              </a:spcBef>
            </a:pPr>
            <a:r>
              <a:rPr sz="1700" b="1" dirty="0">
                <a:latin typeface="Calibri"/>
                <a:cs typeface="Calibri"/>
              </a:rPr>
              <a:t>Not </a:t>
            </a:r>
            <a:r>
              <a:rPr sz="1700" b="1" spc="-10" dirty="0">
                <a:latin typeface="Calibri"/>
                <a:cs typeface="Calibri"/>
              </a:rPr>
              <a:t>Allowable</a:t>
            </a:r>
            <a:r>
              <a:rPr sz="1700" spc="-10" dirty="0">
                <a:latin typeface="Calibri"/>
                <a:cs typeface="Calibri"/>
              </a:rPr>
              <a:t>:</a:t>
            </a:r>
            <a:endParaRPr sz="1700">
              <a:latin typeface="Calibri"/>
              <a:cs typeface="Calibri"/>
            </a:endParaRPr>
          </a:p>
          <a:p>
            <a:pPr marL="240029" marR="21590" indent="-227965" algn="just">
              <a:lnSpc>
                <a:spcPct val="78800"/>
              </a:lnSpc>
              <a:spcBef>
                <a:spcPts val="1270"/>
              </a:spcBef>
              <a:buFont typeface="Arial"/>
              <a:buChar char="•"/>
              <a:tabLst>
                <a:tab pos="241300" algn="l"/>
              </a:tabLst>
            </a:pPr>
            <a:r>
              <a:rPr sz="1700" dirty="0">
                <a:latin typeface="Calibri"/>
                <a:cs typeface="Calibri"/>
              </a:rPr>
              <a:t>University</a:t>
            </a:r>
            <a:r>
              <a:rPr sz="1700" spc="-40" dirty="0">
                <a:latin typeface="Calibri"/>
                <a:cs typeface="Calibri"/>
              </a:rPr>
              <a:t> </a:t>
            </a:r>
            <a:r>
              <a:rPr sz="1700" dirty="0">
                <a:latin typeface="Calibri"/>
                <a:cs typeface="Calibri"/>
              </a:rPr>
              <a:t>funds</a:t>
            </a:r>
            <a:r>
              <a:rPr sz="1700" spc="-30" dirty="0">
                <a:latin typeface="Calibri"/>
                <a:cs typeface="Calibri"/>
              </a:rPr>
              <a:t> </a:t>
            </a:r>
            <a:r>
              <a:rPr sz="1700" dirty="0">
                <a:latin typeface="Calibri"/>
                <a:cs typeface="Calibri"/>
              </a:rPr>
              <a:t>in</a:t>
            </a:r>
            <a:r>
              <a:rPr sz="1700" spc="-35" dirty="0">
                <a:latin typeface="Calibri"/>
                <a:cs typeface="Calibri"/>
              </a:rPr>
              <a:t> </a:t>
            </a:r>
            <a:r>
              <a:rPr sz="1700" dirty="0">
                <a:latin typeface="Calibri"/>
                <a:cs typeface="Calibri"/>
              </a:rPr>
              <a:t>recognition</a:t>
            </a:r>
            <a:r>
              <a:rPr sz="1700" spc="-35" dirty="0">
                <a:latin typeface="Calibri"/>
                <a:cs typeface="Calibri"/>
              </a:rPr>
              <a:t> </a:t>
            </a:r>
            <a:r>
              <a:rPr sz="1700" dirty="0">
                <a:latin typeface="Calibri"/>
                <a:cs typeface="Calibri"/>
              </a:rPr>
              <a:t>of</a:t>
            </a:r>
            <a:r>
              <a:rPr sz="1700" spc="-25" dirty="0">
                <a:latin typeface="Calibri"/>
                <a:cs typeface="Calibri"/>
              </a:rPr>
              <a:t> </a:t>
            </a:r>
            <a:r>
              <a:rPr sz="1700" dirty="0">
                <a:latin typeface="Calibri"/>
                <a:cs typeface="Calibri"/>
              </a:rPr>
              <a:t>personal</a:t>
            </a:r>
            <a:r>
              <a:rPr sz="1700" spc="-40" dirty="0">
                <a:latin typeface="Calibri"/>
                <a:cs typeface="Calibri"/>
              </a:rPr>
              <a:t> </a:t>
            </a:r>
            <a:r>
              <a:rPr sz="1700" dirty="0">
                <a:latin typeface="Calibri"/>
                <a:cs typeface="Calibri"/>
              </a:rPr>
              <a:t>events</a:t>
            </a:r>
            <a:r>
              <a:rPr sz="1700" spc="-3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achievements</a:t>
            </a:r>
            <a:r>
              <a:rPr sz="1700" spc="-20" dirty="0">
                <a:latin typeface="Calibri"/>
                <a:cs typeface="Calibri"/>
              </a:rPr>
              <a:t> </a:t>
            </a:r>
            <a:r>
              <a:rPr sz="1700" dirty="0">
                <a:latin typeface="Calibri"/>
                <a:cs typeface="Calibri"/>
              </a:rPr>
              <a:t>unrelated</a:t>
            </a:r>
            <a:r>
              <a:rPr sz="1700" spc="-35" dirty="0">
                <a:latin typeface="Calibri"/>
                <a:cs typeface="Calibri"/>
              </a:rPr>
              <a:t> </a:t>
            </a:r>
            <a:r>
              <a:rPr sz="1700" dirty="0">
                <a:latin typeface="Calibri"/>
                <a:cs typeface="Calibri"/>
              </a:rPr>
              <a:t>to</a:t>
            </a:r>
            <a:r>
              <a:rPr sz="1700" spc="-30" dirty="0">
                <a:latin typeface="Calibri"/>
                <a:cs typeface="Calibri"/>
              </a:rPr>
              <a:t> </a:t>
            </a:r>
            <a:r>
              <a:rPr sz="1700" spc="-25" dirty="0">
                <a:latin typeface="Calibri"/>
                <a:cs typeface="Calibri"/>
              </a:rPr>
              <a:t>work-</a:t>
            </a:r>
            <a:r>
              <a:rPr sz="1700" dirty="0">
                <a:latin typeface="Calibri"/>
                <a:cs typeface="Calibri"/>
              </a:rPr>
              <a:t>e.g.</a:t>
            </a:r>
            <a:r>
              <a:rPr sz="1700" spc="-35" dirty="0">
                <a:latin typeface="Calibri"/>
                <a:cs typeface="Calibri"/>
              </a:rPr>
              <a:t> </a:t>
            </a:r>
            <a:r>
              <a:rPr sz="1700" dirty="0">
                <a:latin typeface="Calibri"/>
                <a:cs typeface="Calibri"/>
              </a:rPr>
              <a:t>wedding</a:t>
            </a:r>
            <a:r>
              <a:rPr sz="1700" spc="-3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baby</a:t>
            </a:r>
            <a:r>
              <a:rPr sz="1700" spc="-25" dirty="0">
                <a:latin typeface="Calibri"/>
                <a:cs typeface="Calibri"/>
              </a:rPr>
              <a:t> </a:t>
            </a:r>
            <a:r>
              <a:rPr sz="1700" dirty="0">
                <a:latin typeface="Calibri"/>
                <a:cs typeface="Calibri"/>
              </a:rPr>
              <a:t>gifts,</a:t>
            </a:r>
            <a:r>
              <a:rPr sz="1700" spc="-30" dirty="0">
                <a:latin typeface="Calibri"/>
                <a:cs typeface="Calibri"/>
              </a:rPr>
              <a:t> </a:t>
            </a:r>
            <a:r>
              <a:rPr sz="1700" spc="-10" dirty="0">
                <a:latin typeface="Calibri"/>
                <a:cs typeface="Calibri"/>
              </a:rPr>
              <a:t>birthdays, 	</a:t>
            </a:r>
            <a:r>
              <a:rPr sz="1700" dirty="0">
                <a:latin typeface="Calibri"/>
                <a:cs typeface="Calibri"/>
              </a:rPr>
              <a:t>housewarming</a:t>
            </a:r>
            <a:r>
              <a:rPr sz="1700" spc="-40" dirty="0">
                <a:latin typeface="Calibri"/>
                <a:cs typeface="Calibri"/>
              </a:rPr>
              <a:t> </a:t>
            </a:r>
            <a:r>
              <a:rPr sz="1700" dirty="0">
                <a:latin typeface="Calibri"/>
                <a:cs typeface="Calibri"/>
              </a:rPr>
              <a:t>or</a:t>
            </a:r>
            <a:r>
              <a:rPr sz="1700" spc="-35" dirty="0">
                <a:latin typeface="Calibri"/>
                <a:cs typeface="Calibri"/>
              </a:rPr>
              <a:t> </a:t>
            </a:r>
            <a:r>
              <a:rPr sz="1700" dirty="0">
                <a:latin typeface="Calibri"/>
                <a:cs typeface="Calibri"/>
              </a:rPr>
              <a:t>engagement</a:t>
            </a:r>
            <a:r>
              <a:rPr sz="1700" spc="-25" dirty="0">
                <a:latin typeface="Calibri"/>
                <a:cs typeface="Calibri"/>
              </a:rPr>
              <a:t> </a:t>
            </a:r>
            <a:r>
              <a:rPr sz="1700" dirty="0">
                <a:latin typeface="Calibri"/>
                <a:cs typeface="Calibri"/>
              </a:rPr>
              <a:t>gifts.</a:t>
            </a:r>
            <a:r>
              <a:rPr sz="1700" spc="-35" dirty="0">
                <a:latin typeface="Calibri"/>
                <a:cs typeface="Calibri"/>
              </a:rPr>
              <a:t> </a:t>
            </a:r>
            <a:r>
              <a:rPr sz="1700" b="1" dirty="0">
                <a:latin typeface="Calibri"/>
                <a:cs typeface="Calibri"/>
              </a:rPr>
              <a:t>Please</a:t>
            </a:r>
            <a:r>
              <a:rPr sz="1700" b="1" spc="-35" dirty="0">
                <a:latin typeface="Calibri"/>
                <a:cs typeface="Calibri"/>
              </a:rPr>
              <a:t> </a:t>
            </a:r>
            <a:r>
              <a:rPr sz="1700" b="1" dirty="0">
                <a:latin typeface="Calibri"/>
                <a:cs typeface="Calibri"/>
              </a:rPr>
              <a:t>note</a:t>
            </a:r>
            <a:r>
              <a:rPr sz="1700" b="1" spc="-35" dirty="0">
                <a:latin typeface="Calibri"/>
                <a:cs typeface="Calibri"/>
              </a:rPr>
              <a:t> </a:t>
            </a:r>
            <a:r>
              <a:rPr sz="1700" b="1" dirty="0">
                <a:latin typeface="Calibri"/>
                <a:cs typeface="Calibri"/>
              </a:rPr>
              <a:t>that</a:t>
            </a:r>
            <a:r>
              <a:rPr sz="1700" b="1" spc="-30" dirty="0">
                <a:latin typeface="Calibri"/>
                <a:cs typeface="Calibri"/>
              </a:rPr>
              <a:t> </a:t>
            </a:r>
            <a:r>
              <a:rPr sz="1700" b="1" spc="-10" dirty="0">
                <a:latin typeface="Calibri"/>
                <a:cs typeface="Calibri"/>
              </a:rPr>
              <a:t>aggregated</a:t>
            </a:r>
            <a:r>
              <a:rPr sz="1700" b="1" spc="-30" dirty="0">
                <a:latin typeface="Calibri"/>
                <a:cs typeface="Calibri"/>
              </a:rPr>
              <a:t> </a:t>
            </a:r>
            <a:r>
              <a:rPr sz="1700" b="1" dirty="0">
                <a:latin typeface="Calibri"/>
                <a:cs typeface="Calibri"/>
              </a:rPr>
              <a:t>monthly</a:t>
            </a:r>
            <a:r>
              <a:rPr sz="1700" b="1" spc="-35" dirty="0">
                <a:latin typeface="Calibri"/>
                <a:cs typeface="Calibri"/>
              </a:rPr>
              <a:t> </a:t>
            </a:r>
            <a:r>
              <a:rPr sz="1700" b="1" dirty="0">
                <a:latin typeface="Calibri"/>
                <a:cs typeface="Calibri"/>
              </a:rPr>
              <a:t>birthdays</a:t>
            </a:r>
            <a:r>
              <a:rPr sz="1700" b="1" spc="-30" dirty="0">
                <a:latin typeface="Calibri"/>
                <a:cs typeface="Calibri"/>
              </a:rPr>
              <a:t> </a:t>
            </a:r>
            <a:r>
              <a:rPr sz="1700" b="1" dirty="0">
                <a:latin typeface="Calibri"/>
                <a:cs typeface="Calibri"/>
              </a:rPr>
              <a:t>may</a:t>
            </a:r>
            <a:r>
              <a:rPr sz="1700" b="1" spc="-35" dirty="0">
                <a:latin typeface="Calibri"/>
                <a:cs typeface="Calibri"/>
              </a:rPr>
              <a:t> </a:t>
            </a:r>
            <a:r>
              <a:rPr sz="1700" b="1" dirty="0">
                <a:latin typeface="Calibri"/>
                <a:cs typeface="Calibri"/>
              </a:rPr>
              <a:t>be</a:t>
            </a:r>
            <a:r>
              <a:rPr sz="1700" b="1" spc="-35" dirty="0">
                <a:latin typeface="Calibri"/>
                <a:cs typeface="Calibri"/>
              </a:rPr>
              <a:t> </a:t>
            </a:r>
            <a:r>
              <a:rPr sz="1700" b="1" spc="-10" dirty="0">
                <a:latin typeface="Calibri"/>
                <a:cs typeface="Calibri"/>
              </a:rPr>
              <a:t>celebrated</a:t>
            </a:r>
            <a:r>
              <a:rPr sz="1700" b="1" spc="-30" dirty="0">
                <a:latin typeface="Calibri"/>
                <a:cs typeface="Calibri"/>
              </a:rPr>
              <a:t> </a:t>
            </a:r>
            <a:r>
              <a:rPr sz="1700" b="1" dirty="0">
                <a:latin typeface="Calibri"/>
                <a:cs typeface="Calibri"/>
              </a:rPr>
              <a:t>as</a:t>
            </a:r>
            <a:r>
              <a:rPr sz="1700" b="1" spc="-25" dirty="0">
                <a:latin typeface="Calibri"/>
                <a:cs typeface="Calibri"/>
              </a:rPr>
              <a:t> </a:t>
            </a:r>
            <a:r>
              <a:rPr sz="1700" b="1" spc="-20" dirty="0">
                <a:latin typeface="Calibri"/>
                <a:cs typeface="Calibri"/>
              </a:rPr>
              <a:t>morale-</a:t>
            </a:r>
            <a:r>
              <a:rPr sz="1700" b="1" spc="-10" dirty="0">
                <a:latin typeface="Calibri"/>
                <a:cs typeface="Calibri"/>
              </a:rPr>
              <a:t>building 	event.</a:t>
            </a:r>
            <a:endParaRPr sz="1700">
              <a:latin typeface="Calibri"/>
              <a:cs typeface="Calibri"/>
            </a:endParaRPr>
          </a:p>
          <a:p>
            <a:pPr marL="241300" marR="38735" indent="-229235">
              <a:lnSpc>
                <a:spcPct val="77700"/>
              </a:lnSpc>
              <a:spcBef>
                <a:spcPts val="1320"/>
              </a:spcBef>
              <a:buFont typeface="Arial"/>
              <a:buChar char="•"/>
              <a:tabLst>
                <a:tab pos="241300" algn="l"/>
              </a:tabLst>
            </a:pPr>
            <a:r>
              <a:rPr sz="1700" dirty="0">
                <a:latin typeface="Calibri"/>
                <a:cs typeface="Calibri"/>
              </a:rPr>
              <a:t>Gift</a:t>
            </a:r>
            <a:r>
              <a:rPr sz="1700" spc="-30" dirty="0">
                <a:latin typeface="Calibri"/>
                <a:cs typeface="Calibri"/>
              </a:rPr>
              <a:t> </a:t>
            </a:r>
            <a:r>
              <a:rPr sz="1700" spc="-10" dirty="0">
                <a:latin typeface="Calibri"/>
                <a:cs typeface="Calibri"/>
              </a:rPr>
              <a:t>cards/certificates</a:t>
            </a:r>
            <a:r>
              <a:rPr sz="1700" spc="-20" dirty="0">
                <a:latin typeface="Calibri"/>
                <a:cs typeface="Calibri"/>
              </a:rPr>
              <a:t> </a:t>
            </a:r>
            <a:r>
              <a:rPr sz="1700" dirty="0">
                <a:latin typeface="Calibri"/>
                <a:cs typeface="Calibri"/>
              </a:rPr>
              <a:t>are</a:t>
            </a:r>
            <a:r>
              <a:rPr sz="1700" spc="-15" dirty="0">
                <a:latin typeface="Calibri"/>
                <a:cs typeface="Calibri"/>
              </a:rPr>
              <a:t> </a:t>
            </a:r>
            <a:r>
              <a:rPr sz="1700" spc="-55" dirty="0">
                <a:latin typeface="Calibri"/>
                <a:cs typeface="Calibri"/>
              </a:rPr>
              <a:t>ALWAYS</a:t>
            </a:r>
            <a:r>
              <a:rPr sz="1700" spc="-25" dirty="0">
                <a:latin typeface="Calibri"/>
                <a:cs typeface="Calibri"/>
              </a:rPr>
              <a:t> </a:t>
            </a:r>
            <a:r>
              <a:rPr sz="1700" dirty="0">
                <a:latin typeface="Calibri"/>
                <a:cs typeface="Calibri"/>
              </a:rPr>
              <a:t>taxable</a:t>
            </a:r>
            <a:r>
              <a:rPr sz="1700" spc="-15" dirty="0">
                <a:latin typeface="Calibri"/>
                <a:cs typeface="Calibri"/>
              </a:rPr>
              <a:t> </a:t>
            </a:r>
            <a:r>
              <a:rPr sz="1700" dirty="0">
                <a:latin typeface="Calibri"/>
                <a:cs typeface="Calibri"/>
              </a:rPr>
              <a:t>income</a:t>
            </a:r>
            <a:r>
              <a:rPr sz="1700" spc="-15" dirty="0">
                <a:latin typeface="Calibri"/>
                <a:cs typeface="Calibri"/>
              </a:rPr>
              <a:t> </a:t>
            </a:r>
            <a:r>
              <a:rPr sz="1700" dirty="0">
                <a:latin typeface="Calibri"/>
                <a:cs typeface="Calibri"/>
              </a:rPr>
              <a:t>to</a:t>
            </a:r>
            <a:r>
              <a:rPr sz="1700" spc="-15" dirty="0">
                <a:latin typeface="Calibri"/>
                <a:cs typeface="Calibri"/>
              </a:rPr>
              <a:t> </a:t>
            </a:r>
            <a:r>
              <a:rPr sz="1700" dirty="0">
                <a:latin typeface="Calibri"/>
                <a:cs typeface="Calibri"/>
              </a:rPr>
              <a:t>employee</a:t>
            </a:r>
            <a:r>
              <a:rPr sz="1700" spc="350" dirty="0">
                <a:latin typeface="Calibri"/>
                <a:cs typeface="Calibri"/>
              </a:rPr>
              <a:t> </a:t>
            </a:r>
            <a:r>
              <a:rPr sz="1700" dirty="0">
                <a:latin typeface="Calibri"/>
                <a:cs typeface="Calibri"/>
              </a:rPr>
              <a:t>–</a:t>
            </a:r>
            <a:r>
              <a:rPr sz="1700" spc="-15" dirty="0">
                <a:latin typeface="Calibri"/>
                <a:cs typeface="Calibri"/>
              </a:rPr>
              <a:t> </a:t>
            </a:r>
            <a:r>
              <a:rPr sz="1700" dirty="0">
                <a:latin typeface="Calibri"/>
                <a:cs typeface="Calibri"/>
              </a:rPr>
              <a:t>do</a:t>
            </a:r>
            <a:r>
              <a:rPr sz="1700" spc="-15" dirty="0">
                <a:latin typeface="Calibri"/>
                <a:cs typeface="Calibri"/>
              </a:rPr>
              <a:t> </a:t>
            </a:r>
            <a:r>
              <a:rPr sz="1700" dirty="0">
                <a:latin typeface="Calibri"/>
                <a:cs typeface="Calibri"/>
              </a:rPr>
              <a:t>not</a:t>
            </a:r>
            <a:r>
              <a:rPr sz="1700" spc="-15" dirty="0">
                <a:latin typeface="Calibri"/>
                <a:cs typeface="Calibri"/>
              </a:rPr>
              <a:t> </a:t>
            </a:r>
            <a:r>
              <a:rPr sz="1700" dirty="0">
                <a:latin typeface="Calibri"/>
                <a:cs typeface="Calibri"/>
              </a:rPr>
              <a:t>give</a:t>
            </a:r>
            <a:r>
              <a:rPr sz="1700" spc="-15" dirty="0">
                <a:latin typeface="Calibri"/>
                <a:cs typeface="Calibri"/>
              </a:rPr>
              <a:t> </a:t>
            </a:r>
            <a:r>
              <a:rPr sz="1700" dirty="0">
                <a:latin typeface="Calibri"/>
                <a:cs typeface="Calibri"/>
              </a:rPr>
              <a:t>gift</a:t>
            </a:r>
            <a:r>
              <a:rPr sz="1700" spc="-15" dirty="0">
                <a:latin typeface="Calibri"/>
                <a:cs typeface="Calibri"/>
              </a:rPr>
              <a:t> </a:t>
            </a:r>
            <a:r>
              <a:rPr sz="1700" dirty="0">
                <a:latin typeface="Calibri"/>
                <a:cs typeface="Calibri"/>
              </a:rPr>
              <a:t>cards</a:t>
            </a:r>
            <a:r>
              <a:rPr sz="1700" spc="-20" dirty="0">
                <a:latin typeface="Calibri"/>
                <a:cs typeface="Calibri"/>
              </a:rPr>
              <a:t> </a:t>
            </a:r>
            <a:r>
              <a:rPr sz="1700" dirty="0">
                <a:latin typeface="Calibri"/>
                <a:cs typeface="Calibri"/>
              </a:rPr>
              <a:t>or</a:t>
            </a:r>
            <a:r>
              <a:rPr sz="1700" spc="-25" dirty="0">
                <a:latin typeface="Calibri"/>
                <a:cs typeface="Calibri"/>
              </a:rPr>
              <a:t> </a:t>
            </a:r>
            <a:r>
              <a:rPr sz="1700" dirty="0">
                <a:latin typeface="Calibri"/>
                <a:cs typeface="Calibri"/>
              </a:rPr>
              <a:t>certificates</a:t>
            </a:r>
            <a:r>
              <a:rPr sz="1700" spc="-20" dirty="0">
                <a:latin typeface="Calibri"/>
                <a:cs typeface="Calibri"/>
              </a:rPr>
              <a:t> </a:t>
            </a:r>
            <a:r>
              <a:rPr sz="1700" dirty="0">
                <a:latin typeface="Calibri"/>
                <a:cs typeface="Calibri"/>
              </a:rPr>
              <a:t>to</a:t>
            </a:r>
            <a:r>
              <a:rPr sz="1700" spc="-20" dirty="0">
                <a:latin typeface="Calibri"/>
                <a:cs typeface="Calibri"/>
              </a:rPr>
              <a:t> </a:t>
            </a:r>
            <a:r>
              <a:rPr sz="1700" dirty="0">
                <a:latin typeface="Calibri"/>
                <a:cs typeface="Calibri"/>
              </a:rPr>
              <a:t>employees.</a:t>
            </a:r>
            <a:r>
              <a:rPr sz="1700" spc="-20" dirty="0">
                <a:latin typeface="Calibri"/>
                <a:cs typeface="Calibri"/>
              </a:rPr>
              <a:t> </a:t>
            </a:r>
            <a:r>
              <a:rPr sz="1700" spc="-10" dirty="0">
                <a:latin typeface="Calibri"/>
                <a:cs typeface="Calibri"/>
              </a:rPr>
              <a:t>Always </a:t>
            </a:r>
            <a:r>
              <a:rPr sz="1700" dirty="0">
                <a:latin typeface="Calibri"/>
                <a:cs typeface="Calibri"/>
              </a:rPr>
              <a:t>talk</a:t>
            </a:r>
            <a:r>
              <a:rPr sz="1700" spc="-40" dirty="0">
                <a:latin typeface="Calibri"/>
                <a:cs typeface="Calibri"/>
              </a:rPr>
              <a:t> </a:t>
            </a:r>
            <a:r>
              <a:rPr sz="1700" dirty="0">
                <a:latin typeface="Calibri"/>
                <a:cs typeface="Calibri"/>
              </a:rPr>
              <a:t>to</a:t>
            </a:r>
            <a:r>
              <a:rPr sz="1700" spc="-25" dirty="0">
                <a:latin typeface="Calibri"/>
                <a:cs typeface="Calibri"/>
              </a:rPr>
              <a:t> </a:t>
            </a:r>
            <a:r>
              <a:rPr sz="1700" dirty="0">
                <a:latin typeface="Calibri"/>
                <a:cs typeface="Calibri"/>
              </a:rPr>
              <a:t>the</a:t>
            </a:r>
            <a:r>
              <a:rPr sz="1700" spc="-25" dirty="0">
                <a:latin typeface="Calibri"/>
                <a:cs typeface="Calibri"/>
              </a:rPr>
              <a:t> </a:t>
            </a:r>
            <a:r>
              <a:rPr sz="1700" dirty="0">
                <a:latin typeface="Calibri"/>
                <a:cs typeface="Calibri"/>
              </a:rPr>
              <a:t>Finance</a:t>
            </a:r>
            <a:r>
              <a:rPr sz="1700" spc="-25" dirty="0">
                <a:latin typeface="Calibri"/>
                <a:cs typeface="Calibri"/>
              </a:rPr>
              <a:t> </a:t>
            </a:r>
            <a:r>
              <a:rPr sz="1700" dirty="0">
                <a:latin typeface="Calibri"/>
                <a:cs typeface="Calibri"/>
              </a:rPr>
              <a:t>Office</a:t>
            </a:r>
            <a:r>
              <a:rPr sz="1700" spc="-25" dirty="0">
                <a:latin typeface="Calibri"/>
                <a:cs typeface="Calibri"/>
              </a:rPr>
              <a:t> </a:t>
            </a:r>
            <a:r>
              <a:rPr sz="1700" dirty="0">
                <a:latin typeface="Calibri"/>
                <a:cs typeface="Calibri"/>
              </a:rPr>
              <a:t>before</a:t>
            </a:r>
            <a:r>
              <a:rPr sz="1700" spc="-25" dirty="0">
                <a:latin typeface="Calibri"/>
                <a:cs typeface="Calibri"/>
              </a:rPr>
              <a:t> </a:t>
            </a:r>
            <a:r>
              <a:rPr sz="1700" dirty="0">
                <a:latin typeface="Calibri"/>
                <a:cs typeface="Calibri"/>
              </a:rPr>
              <a:t>purchasing</a:t>
            </a:r>
            <a:r>
              <a:rPr sz="1700" spc="-30" dirty="0">
                <a:latin typeface="Calibri"/>
                <a:cs typeface="Calibri"/>
              </a:rPr>
              <a:t> </a:t>
            </a:r>
            <a:r>
              <a:rPr sz="1700" dirty="0">
                <a:latin typeface="Calibri"/>
                <a:cs typeface="Calibri"/>
              </a:rPr>
              <a:t>any</a:t>
            </a:r>
            <a:r>
              <a:rPr sz="1700" spc="-30" dirty="0">
                <a:latin typeface="Calibri"/>
                <a:cs typeface="Calibri"/>
              </a:rPr>
              <a:t> </a:t>
            </a:r>
            <a:r>
              <a:rPr sz="1700" dirty="0">
                <a:latin typeface="Calibri"/>
                <a:cs typeface="Calibri"/>
              </a:rPr>
              <a:t>gift</a:t>
            </a:r>
            <a:r>
              <a:rPr sz="1700" spc="-25" dirty="0">
                <a:latin typeface="Calibri"/>
                <a:cs typeface="Calibri"/>
              </a:rPr>
              <a:t> </a:t>
            </a:r>
            <a:r>
              <a:rPr sz="1700" dirty="0">
                <a:latin typeface="Calibri"/>
                <a:cs typeface="Calibri"/>
              </a:rPr>
              <a:t>cards</a:t>
            </a:r>
            <a:r>
              <a:rPr sz="1700" spc="-30" dirty="0">
                <a:latin typeface="Calibri"/>
                <a:cs typeface="Calibri"/>
              </a:rPr>
              <a:t> </a:t>
            </a:r>
            <a:r>
              <a:rPr sz="1700" dirty="0">
                <a:latin typeface="Calibri"/>
                <a:cs typeface="Calibri"/>
              </a:rPr>
              <a:t>for</a:t>
            </a:r>
            <a:r>
              <a:rPr sz="1700" spc="-35" dirty="0">
                <a:latin typeface="Calibri"/>
                <a:cs typeface="Calibri"/>
              </a:rPr>
              <a:t> </a:t>
            </a:r>
            <a:r>
              <a:rPr sz="1700" spc="-10" dirty="0">
                <a:latin typeface="Calibri"/>
                <a:cs typeface="Calibri"/>
              </a:rPr>
              <a:t>non-</a:t>
            </a:r>
            <a:r>
              <a:rPr sz="1700" dirty="0">
                <a:latin typeface="Calibri"/>
                <a:cs typeface="Calibri"/>
              </a:rPr>
              <a:t>employees</a:t>
            </a:r>
            <a:r>
              <a:rPr sz="1700" spc="-30" dirty="0">
                <a:latin typeface="Calibri"/>
                <a:cs typeface="Calibri"/>
              </a:rPr>
              <a:t> </a:t>
            </a:r>
            <a:r>
              <a:rPr sz="1700" dirty="0">
                <a:latin typeface="Calibri"/>
                <a:cs typeface="Calibri"/>
              </a:rPr>
              <a:t>to</a:t>
            </a:r>
            <a:r>
              <a:rPr sz="1700" spc="-25" dirty="0">
                <a:latin typeface="Calibri"/>
                <a:cs typeface="Calibri"/>
              </a:rPr>
              <a:t> </a:t>
            </a:r>
            <a:r>
              <a:rPr sz="1700" dirty="0">
                <a:latin typeface="Calibri"/>
                <a:cs typeface="Calibri"/>
              </a:rPr>
              <a:t>ensure</a:t>
            </a:r>
            <a:r>
              <a:rPr sz="1700" spc="-25" dirty="0">
                <a:latin typeface="Calibri"/>
                <a:cs typeface="Calibri"/>
              </a:rPr>
              <a:t> </a:t>
            </a:r>
            <a:r>
              <a:rPr sz="1700" dirty="0">
                <a:latin typeface="Calibri"/>
                <a:cs typeface="Calibri"/>
              </a:rPr>
              <a:t>the</a:t>
            </a:r>
            <a:r>
              <a:rPr sz="1700" spc="-20" dirty="0">
                <a:latin typeface="Calibri"/>
                <a:cs typeface="Calibri"/>
              </a:rPr>
              <a:t> </a:t>
            </a:r>
            <a:r>
              <a:rPr sz="1700" dirty="0">
                <a:latin typeface="Calibri"/>
                <a:cs typeface="Calibri"/>
              </a:rPr>
              <a:t>purchase</a:t>
            </a:r>
            <a:r>
              <a:rPr sz="1700" spc="-25" dirty="0">
                <a:latin typeface="Calibri"/>
                <a:cs typeface="Calibri"/>
              </a:rPr>
              <a:t> </a:t>
            </a:r>
            <a:r>
              <a:rPr sz="1700" dirty="0">
                <a:latin typeface="Calibri"/>
                <a:cs typeface="Calibri"/>
              </a:rPr>
              <a:t>will</a:t>
            </a:r>
            <a:r>
              <a:rPr sz="1700" spc="-30" dirty="0">
                <a:latin typeface="Calibri"/>
                <a:cs typeface="Calibri"/>
              </a:rPr>
              <a:t> </a:t>
            </a:r>
            <a:r>
              <a:rPr sz="1700" dirty="0">
                <a:latin typeface="Calibri"/>
                <a:cs typeface="Calibri"/>
              </a:rPr>
              <a:t>be</a:t>
            </a:r>
            <a:r>
              <a:rPr sz="1700" spc="-35" dirty="0">
                <a:latin typeface="Calibri"/>
                <a:cs typeface="Calibri"/>
              </a:rPr>
              <a:t> </a:t>
            </a:r>
            <a:r>
              <a:rPr sz="1700" dirty="0">
                <a:latin typeface="Calibri"/>
                <a:cs typeface="Calibri"/>
              </a:rPr>
              <a:t>in</a:t>
            </a:r>
            <a:r>
              <a:rPr sz="1700" spc="-30" dirty="0">
                <a:latin typeface="Calibri"/>
                <a:cs typeface="Calibri"/>
              </a:rPr>
              <a:t> </a:t>
            </a:r>
            <a:r>
              <a:rPr sz="1700" spc="-10" dirty="0">
                <a:latin typeface="Calibri"/>
                <a:cs typeface="Calibri"/>
              </a:rPr>
              <a:t>compliance.</a:t>
            </a:r>
            <a:endParaRPr sz="1700">
              <a:latin typeface="Calibri"/>
              <a:cs typeface="Calibri"/>
            </a:endParaRPr>
          </a:p>
          <a:p>
            <a:pPr marL="12700">
              <a:lnSpc>
                <a:spcPct val="100000"/>
              </a:lnSpc>
              <a:spcBef>
                <a:spcPts val="575"/>
              </a:spcBef>
            </a:pPr>
            <a:r>
              <a:rPr sz="1700" b="1" spc="-10" dirty="0">
                <a:latin typeface="Calibri"/>
                <a:cs typeface="Calibri"/>
              </a:rPr>
              <a:t>Allowable</a:t>
            </a:r>
            <a:r>
              <a:rPr sz="1700" spc="-10" dirty="0">
                <a:latin typeface="Calibri"/>
                <a:cs typeface="Calibri"/>
              </a:rPr>
              <a:t>:</a:t>
            </a:r>
            <a:endParaRPr sz="1700">
              <a:latin typeface="Calibri"/>
              <a:cs typeface="Calibri"/>
            </a:endParaRPr>
          </a:p>
          <a:p>
            <a:pPr marL="241300" marR="709930" indent="-229235">
              <a:lnSpc>
                <a:spcPts val="1700"/>
              </a:lnSpc>
              <a:spcBef>
                <a:spcPts val="1085"/>
              </a:spcBef>
              <a:buFont typeface="Arial"/>
              <a:buChar char="•"/>
              <a:tabLst>
                <a:tab pos="241300" algn="l"/>
              </a:tabLst>
            </a:pPr>
            <a:r>
              <a:rPr sz="1700" spc="-30" dirty="0">
                <a:latin typeface="Calibri"/>
                <a:cs typeface="Calibri"/>
              </a:rPr>
              <a:t>Work-</a:t>
            </a:r>
            <a:r>
              <a:rPr sz="1700" dirty="0">
                <a:latin typeface="Calibri"/>
                <a:cs typeface="Calibri"/>
              </a:rPr>
              <a:t>related</a:t>
            </a:r>
            <a:r>
              <a:rPr sz="1700" spc="-50" dirty="0">
                <a:latin typeface="Calibri"/>
                <a:cs typeface="Calibri"/>
              </a:rPr>
              <a:t> </a:t>
            </a:r>
            <a:r>
              <a:rPr sz="1700" dirty="0">
                <a:latin typeface="Calibri"/>
                <a:cs typeface="Calibri"/>
              </a:rPr>
              <a:t>achievement</a:t>
            </a:r>
            <a:r>
              <a:rPr sz="1700" spc="-30" dirty="0">
                <a:latin typeface="Calibri"/>
                <a:cs typeface="Calibri"/>
              </a:rPr>
              <a:t> </a:t>
            </a:r>
            <a:r>
              <a:rPr sz="1700" dirty="0">
                <a:latin typeface="Calibri"/>
                <a:cs typeface="Calibri"/>
              </a:rPr>
              <a:t>or</a:t>
            </a:r>
            <a:r>
              <a:rPr sz="1700" spc="-40" dirty="0">
                <a:latin typeface="Calibri"/>
                <a:cs typeface="Calibri"/>
              </a:rPr>
              <a:t> </a:t>
            </a:r>
            <a:r>
              <a:rPr sz="1700" spc="-10" dirty="0">
                <a:latin typeface="Calibri"/>
                <a:cs typeface="Calibri"/>
              </a:rPr>
              <a:t>farewell,</a:t>
            </a:r>
            <a:r>
              <a:rPr sz="1700" spc="-35" dirty="0">
                <a:latin typeface="Calibri"/>
                <a:cs typeface="Calibri"/>
              </a:rPr>
              <a:t> </a:t>
            </a:r>
            <a:r>
              <a:rPr sz="1700" spc="-10" dirty="0">
                <a:latin typeface="Calibri"/>
                <a:cs typeface="Calibri"/>
              </a:rPr>
              <a:t>morale-</a:t>
            </a:r>
            <a:r>
              <a:rPr sz="1700" dirty="0">
                <a:latin typeface="Calibri"/>
                <a:cs typeface="Calibri"/>
              </a:rPr>
              <a:t>building</a:t>
            </a:r>
            <a:r>
              <a:rPr sz="1700" spc="-35" dirty="0">
                <a:latin typeface="Calibri"/>
                <a:cs typeface="Calibri"/>
              </a:rPr>
              <a:t> </a:t>
            </a:r>
            <a:r>
              <a:rPr sz="1700" dirty="0">
                <a:latin typeface="Calibri"/>
                <a:cs typeface="Calibri"/>
              </a:rPr>
              <a:t>events,</a:t>
            </a:r>
            <a:r>
              <a:rPr sz="1700" spc="-35" dirty="0">
                <a:latin typeface="Calibri"/>
                <a:cs typeface="Calibri"/>
              </a:rPr>
              <a:t> </a:t>
            </a:r>
            <a:r>
              <a:rPr sz="1700" dirty="0">
                <a:latin typeface="Calibri"/>
                <a:cs typeface="Calibri"/>
              </a:rPr>
              <a:t>sympathy</a:t>
            </a:r>
            <a:r>
              <a:rPr sz="1700" spc="-30" dirty="0">
                <a:latin typeface="Calibri"/>
                <a:cs typeface="Calibri"/>
              </a:rPr>
              <a:t> </a:t>
            </a:r>
            <a:r>
              <a:rPr sz="1700" dirty="0">
                <a:latin typeface="Calibri"/>
                <a:cs typeface="Calibri"/>
              </a:rPr>
              <a:t>on</a:t>
            </a:r>
            <a:r>
              <a:rPr sz="1700" spc="-40" dirty="0">
                <a:latin typeface="Calibri"/>
                <a:cs typeface="Calibri"/>
              </a:rPr>
              <a:t> </a:t>
            </a:r>
            <a:r>
              <a:rPr sz="1700" dirty="0">
                <a:latin typeface="Calibri"/>
                <a:cs typeface="Calibri"/>
              </a:rPr>
              <a:t>death</a:t>
            </a:r>
            <a:r>
              <a:rPr sz="1700" spc="-40" dirty="0">
                <a:latin typeface="Calibri"/>
                <a:cs typeface="Calibri"/>
              </a:rPr>
              <a:t> </a:t>
            </a:r>
            <a:r>
              <a:rPr sz="1700" dirty="0">
                <a:latin typeface="Calibri"/>
                <a:cs typeface="Calibri"/>
              </a:rPr>
              <a:t>or</a:t>
            </a:r>
            <a:r>
              <a:rPr sz="1700" spc="-40" dirty="0">
                <a:latin typeface="Calibri"/>
                <a:cs typeface="Calibri"/>
              </a:rPr>
              <a:t> </a:t>
            </a:r>
            <a:r>
              <a:rPr sz="1700" dirty="0">
                <a:latin typeface="Calibri"/>
                <a:cs typeface="Calibri"/>
              </a:rPr>
              <a:t>serious</a:t>
            </a:r>
            <a:r>
              <a:rPr sz="1700" spc="-35" dirty="0">
                <a:latin typeface="Calibri"/>
                <a:cs typeface="Calibri"/>
              </a:rPr>
              <a:t> </a:t>
            </a:r>
            <a:r>
              <a:rPr sz="1700" dirty="0">
                <a:latin typeface="Calibri"/>
                <a:cs typeface="Calibri"/>
              </a:rPr>
              <a:t>illness</a:t>
            </a:r>
            <a:r>
              <a:rPr sz="1700" spc="-30" dirty="0">
                <a:latin typeface="Calibri"/>
                <a:cs typeface="Calibri"/>
              </a:rPr>
              <a:t> </a:t>
            </a:r>
            <a:r>
              <a:rPr sz="1700" dirty="0">
                <a:latin typeface="Calibri"/>
                <a:cs typeface="Calibri"/>
              </a:rPr>
              <a:t>to</a:t>
            </a:r>
            <a:r>
              <a:rPr sz="1700" spc="-30" dirty="0">
                <a:latin typeface="Calibri"/>
                <a:cs typeface="Calibri"/>
              </a:rPr>
              <a:t> </a:t>
            </a:r>
            <a:r>
              <a:rPr sz="1700" dirty="0">
                <a:latin typeface="Calibri"/>
                <a:cs typeface="Calibri"/>
              </a:rPr>
              <a:t>employee</a:t>
            </a:r>
            <a:r>
              <a:rPr sz="1700" spc="-30" dirty="0">
                <a:latin typeface="Calibri"/>
                <a:cs typeface="Calibri"/>
              </a:rPr>
              <a:t> </a:t>
            </a:r>
            <a:r>
              <a:rPr sz="1700" spc="-25" dirty="0">
                <a:latin typeface="Calibri"/>
                <a:cs typeface="Calibri"/>
              </a:rPr>
              <a:t>or </a:t>
            </a:r>
            <a:r>
              <a:rPr sz="1700" dirty="0">
                <a:latin typeface="Calibri"/>
                <a:cs typeface="Calibri"/>
              </a:rPr>
              <a:t>immediate</a:t>
            </a:r>
            <a:r>
              <a:rPr sz="1700" spc="-40" dirty="0">
                <a:latin typeface="Calibri"/>
                <a:cs typeface="Calibri"/>
              </a:rPr>
              <a:t> </a:t>
            </a:r>
            <a:r>
              <a:rPr sz="1700" spc="-10" dirty="0">
                <a:latin typeface="Calibri"/>
                <a:cs typeface="Calibri"/>
              </a:rPr>
              <a:t>family</a:t>
            </a:r>
            <a:endParaRPr sz="1700">
              <a:latin typeface="Calibri"/>
              <a:cs typeface="Calibri"/>
            </a:endParaRPr>
          </a:p>
          <a:p>
            <a:pPr marL="241300" marR="5080" indent="-229235">
              <a:lnSpc>
                <a:spcPct val="77700"/>
              </a:lnSpc>
              <a:spcBef>
                <a:spcPts val="1225"/>
              </a:spcBef>
              <a:buFont typeface="Arial"/>
              <a:buChar char="•"/>
              <a:tabLst>
                <a:tab pos="241300" algn="l"/>
              </a:tabLst>
            </a:pPr>
            <a:r>
              <a:rPr sz="1700" spc="-20" dirty="0">
                <a:latin typeface="Calibri"/>
                <a:cs typeface="Calibri"/>
              </a:rPr>
              <a:t>Tangible </a:t>
            </a:r>
            <a:r>
              <a:rPr sz="1700" dirty="0">
                <a:latin typeface="Calibri"/>
                <a:cs typeface="Calibri"/>
              </a:rPr>
              <a:t>gifts</a:t>
            </a:r>
            <a:r>
              <a:rPr sz="1700" spc="-20" dirty="0">
                <a:latin typeface="Calibri"/>
                <a:cs typeface="Calibri"/>
              </a:rPr>
              <a:t> </a:t>
            </a:r>
            <a:r>
              <a:rPr sz="1700" dirty="0">
                <a:latin typeface="Calibri"/>
                <a:cs typeface="Calibri"/>
              </a:rPr>
              <a:t>(not</a:t>
            </a:r>
            <a:r>
              <a:rPr sz="1700" spc="-15" dirty="0">
                <a:latin typeface="Calibri"/>
                <a:cs typeface="Calibri"/>
              </a:rPr>
              <a:t> </a:t>
            </a:r>
            <a:r>
              <a:rPr sz="1700" dirty="0">
                <a:latin typeface="Calibri"/>
                <a:cs typeface="Calibri"/>
              </a:rPr>
              <a:t>cash),</a:t>
            </a:r>
            <a:r>
              <a:rPr sz="1700" spc="-20" dirty="0">
                <a:latin typeface="Calibri"/>
                <a:cs typeface="Calibri"/>
              </a:rPr>
              <a:t> </a:t>
            </a:r>
            <a:r>
              <a:rPr sz="1700" dirty="0">
                <a:latin typeface="Calibri"/>
                <a:cs typeface="Calibri"/>
              </a:rPr>
              <a:t>must</a:t>
            </a:r>
            <a:r>
              <a:rPr sz="1700" spc="-15" dirty="0">
                <a:latin typeface="Calibri"/>
                <a:cs typeface="Calibri"/>
              </a:rPr>
              <a:t> </a:t>
            </a:r>
            <a:r>
              <a:rPr sz="1700" dirty="0">
                <a:latin typeface="Calibri"/>
                <a:cs typeface="Calibri"/>
              </a:rPr>
              <a:t>be</a:t>
            </a:r>
            <a:r>
              <a:rPr sz="1700" spc="-20" dirty="0">
                <a:latin typeface="Calibri"/>
                <a:cs typeface="Calibri"/>
              </a:rPr>
              <a:t> </a:t>
            </a:r>
            <a:r>
              <a:rPr sz="1700" dirty="0">
                <a:latin typeface="Calibri"/>
                <a:cs typeface="Calibri"/>
              </a:rPr>
              <a:t>less</a:t>
            </a:r>
            <a:r>
              <a:rPr sz="1700" spc="-20" dirty="0">
                <a:latin typeface="Calibri"/>
                <a:cs typeface="Calibri"/>
              </a:rPr>
              <a:t> </a:t>
            </a:r>
            <a:r>
              <a:rPr sz="1700" dirty="0">
                <a:latin typeface="Calibri"/>
                <a:cs typeface="Calibri"/>
              </a:rPr>
              <a:t>than</a:t>
            </a:r>
            <a:r>
              <a:rPr sz="1700" spc="-25" dirty="0">
                <a:latin typeface="Calibri"/>
                <a:cs typeface="Calibri"/>
              </a:rPr>
              <a:t> </a:t>
            </a:r>
            <a:r>
              <a:rPr sz="1700" dirty="0">
                <a:latin typeface="Calibri"/>
                <a:cs typeface="Calibri"/>
              </a:rPr>
              <a:t>$100;</a:t>
            </a:r>
            <a:r>
              <a:rPr sz="1700" spc="345" dirty="0">
                <a:latin typeface="Calibri"/>
                <a:cs typeface="Calibri"/>
              </a:rPr>
              <a:t> </a:t>
            </a:r>
            <a:r>
              <a:rPr sz="1700" dirty="0">
                <a:latin typeface="Calibri"/>
                <a:cs typeface="Calibri"/>
              </a:rPr>
              <a:t>if</a:t>
            </a:r>
            <a:r>
              <a:rPr sz="1700" spc="-15" dirty="0">
                <a:latin typeface="Calibri"/>
                <a:cs typeface="Calibri"/>
              </a:rPr>
              <a:t> </a:t>
            </a:r>
            <a:r>
              <a:rPr sz="1700" dirty="0">
                <a:latin typeface="Calibri"/>
                <a:cs typeface="Calibri"/>
              </a:rPr>
              <a:t>greater</a:t>
            </a:r>
            <a:r>
              <a:rPr sz="1700" spc="-25" dirty="0">
                <a:latin typeface="Calibri"/>
                <a:cs typeface="Calibri"/>
              </a:rPr>
              <a:t> </a:t>
            </a:r>
            <a:r>
              <a:rPr sz="1700" dirty="0">
                <a:latin typeface="Calibri"/>
                <a:cs typeface="Calibri"/>
              </a:rPr>
              <a:t>than</a:t>
            </a:r>
            <a:r>
              <a:rPr sz="1700" spc="-30" dirty="0">
                <a:latin typeface="Calibri"/>
                <a:cs typeface="Calibri"/>
              </a:rPr>
              <a:t> </a:t>
            </a:r>
            <a:r>
              <a:rPr sz="1700" dirty="0">
                <a:latin typeface="Calibri"/>
                <a:cs typeface="Calibri"/>
              </a:rPr>
              <a:t>$100,</a:t>
            </a:r>
            <a:r>
              <a:rPr sz="1700" spc="-20" dirty="0">
                <a:latin typeface="Calibri"/>
                <a:cs typeface="Calibri"/>
              </a:rPr>
              <a:t> </a:t>
            </a:r>
            <a:r>
              <a:rPr sz="1700" b="1" dirty="0">
                <a:latin typeface="Calibri"/>
                <a:cs typeface="Calibri"/>
              </a:rPr>
              <a:t>entire</a:t>
            </a:r>
            <a:r>
              <a:rPr sz="1700" b="1" spc="-25" dirty="0">
                <a:latin typeface="Calibri"/>
                <a:cs typeface="Calibri"/>
              </a:rPr>
              <a:t> </a:t>
            </a:r>
            <a:r>
              <a:rPr sz="1700" dirty="0">
                <a:latin typeface="Calibri"/>
                <a:cs typeface="Calibri"/>
              </a:rPr>
              <a:t>amount</a:t>
            </a:r>
            <a:r>
              <a:rPr sz="1700" spc="-15" dirty="0">
                <a:latin typeface="Calibri"/>
                <a:cs typeface="Calibri"/>
              </a:rPr>
              <a:t> </a:t>
            </a:r>
            <a:r>
              <a:rPr sz="1700" dirty="0">
                <a:latin typeface="Calibri"/>
                <a:cs typeface="Calibri"/>
              </a:rPr>
              <a:t>is</a:t>
            </a:r>
            <a:r>
              <a:rPr sz="1700" spc="-20" dirty="0">
                <a:latin typeface="Calibri"/>
                <a:cs typeface="Calibri"/>
              </a:rPr>
              <a:t> </a:t>
            </a:r>
            <a:r>
              <a:rPr sz="1700" dirty="0">
                <a:latin typeface="Calibri"/>
                <a:cs typeface="Calibri"/>
              </a:rPr>
              <a:t>taxable</a:t>
            </a:r>
            <a:r>
              <a:rPr sz="1700" spc="-15" dirty="0">
                <a:latin typeface="Calibri"/>
                <a:cs typeface="Calibri"/>
              </a:rPr>
              <a:t> </a:t>
            </a:r>
            <a:r>
              <a:rPr sz="1700" dirty="0">
                <a:latin typeface="Calibri"/>
                <a:cs typeface="Calibri"/>
              </a:rPr>
              <a:t>to</a:t>
            </a:r>
            <a:r>
              <a:rPr sz="1700" spc="-15" dirty="0">
                <a:latin typeface="Calibri"/>
                <a:cs typeface="Calibri"/>
              </a:rPr>
              <a:t> </a:t>
            </a:r>
            <a:r>
              <a:rPr sz="1700" dirty="0">
                <a:latin typeface="Calibri"/>
                <a:cs typeface="Calibri"/>
              </a:rPr>
              <a:t>recipient;</a:t>
            </a:r>
            <a:r>
              <a:rPr sz="1700" spc="330" dirty="0">
                <a:latin typeface="Calibri"/>
                <a:cs typeface="Calibri"/>
              </a:rPr>
              <a:t> </a:t>
            </a:r>
            <a:r>
              <a:rPr sz="1700" spc="-20" dirty="0">
                <a:latin typeface="Calibri"/>
                <a:cs typeface="Calibri"/>
              </a:rPr>
              <a:t>Longer-</a:t>
            </a:r>
            <a:r>
              <a:rPr sz="1700" spc="-10" dirty="0">
                <a:latin typeface="Calibri"/>
                <a:cs typeface="Calibri"/>
              </a:rPr>
              <a:t>service </a:t>
            </a:r>
            <a:r>
              <a:rPr sz="1700" dirty="0">
                <a:latin typeface="Calibri"/>
                <a:cs typeface="Calibri"/>
              </a:rPr>
              <a:t>or</a:t>
            </a:r>
            <a:r>
              <a:rPr sz="1700" spc="-45" dirty="0">
                <a:latin typeface="Calibri"/>
                <a:cs typeface="Calibri"/>
              </a:rPr>
              <a:t> </a:t>
            </a:r>
            <a:r>
              <a:rPr sz="1700" dirty="0">
                <a:latin typeface="Calibri"/>
                <a:cs typeface="Calibri"/>
              </a:rPr>
              <a:t>retirement</a:t>
            </a:r>
            <a:r>
              <a:rPr sz="1700" spc="-35" dirty="0">
                <a:latin typeface="Calibri"/>
                <a:cs typeface="Calibri"/>
              </a:rPr>
              <a:t> </a:t>
            </a:r>
            <a:r>
              <a:rPr sz="1700" dirty="0">
                <a:latin typeface="Calibri"/>
                <a:cs typeface="Calibri"/>
              </a:rPr>
              <a:t>threshold</a:t>
            </a:r>
            <a:r>
              <a:rPr sz="1700" spc="-40" dirty="0">
                <a:latin typeface="Calibri"/>
                <a:cs typeface="Calibri"/>
              </a:rPr>
              <a:t> </a:t>
            </a:r>
            <a:r>
              <a:rPr sz="1700" dirty="0">
                <a:latin typeface="Calibri"/>
                <a:cs typeface="Calibri"/>
              </a:rPr>
              <a:t>is</a:t>
            </a:r>
            <a:r>
              <a:rPr sz="1700" spc="-40" dirty="0">
                <a:latin typeface="Calibri"/>
                <a:cs typeface="Calibri"/>
              </a:rPr>
              <a:t> </a:t>
            </a:r>
            <a:r>
              <a:rPr sz="1700" spc="-20" dirty="0">
                <a:latin typeface="Calibri"/>
                <a:cs typeface="Calibri"/>
              </a:rPr>
              <a:t>$400</a:t>
            </a:r>
            <a:endParaRPr sz="1700">
              <a:latin typeface="Calibri"/>
              <a:cs typeface="Calibri"/>
            </a:endParaRPr>
          </a:p>
          <a:p>
            <a:pPr marL="241300" marR="155575" indent="-229235">
              <a:lnSpc>
                <a:spcPct val="78800"/>
              </a:lnSpc>
              <a:spcBef>
                <a:spcPts val="1300"/>
              </a:spcBef>
              <a:buFont typeface="Arial"/>
              <a:buChar char="•"/>
              <a:tabLst>
                <a:tab pos="241300" algn="l"/>
              </a:tabLst>
            </a:pPr>
            <a:r>
              <a:rPr sz="1700" dirty="0">
                <a:latin typeface="Calibri"/>
                <a:cs typeface="Calibri"/>
              </a:rPr>
              <a:t>Donations</a:t>
            </a:r>
            <a:r>
              <a:rPr sz="1700" spc="-25" dirty="0">
                <a:latin typeface="Calibri"/>
                <a:cs typeface="Calibri"/>
              </a:rPr>
              <a:t> </a:t>
            </a:r>
            <a:r>
              <a:rPr sz="1700" dirty="0">
                <a:latin typeface="Calibri"/>
                <a:cs typeface="Calibri"/>
              </a:rPr>
              <a:t>in</a:t>
            </a:r>
            <a:r>
              <a:rPr sz="1700" spc="-20" dirty="0">
                <a:latin typeface="Calibri"/>
                <a:cs typeface="Calibri"/>
              </a:rPr>
              <a:t> </a:t>
            </a:r>
            <a:r>
              <a:rPr sz="1700" dirty="0">
                <a:latin typeface="Calibri"/>
                <a:cs typeface="Calibri"/>
              </a:rPr>
              <a:t>lieu</a:t>
            </a:r>
            <a:r>
              <a:rPr sz="1700" spc="-20"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flowers</a:t>
            </a:r>
            <a:r>
              <a:rPr sz="1700" spc="-10"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$100</a:t>
            </a:r>
            <a:r>
              <a:rPr sz="1700" spc="-15" dirty="0">
                <a:latin typeface="Calibri"/>
                <a:cs typeface="Calibri"/>
              </a:rPr>
              <a:t> </a:t>
            </a:r>
            <a:r>
              <a:rPr sz="1700" dirty="0">
                <a:latin typeface="Calibri"/>
                <a:cs typeface="Calibri"/>
              </a:rPr>
              <a:t>or</a:t>
            </a:r>
            <a:r>
              <a:rPr sz="1700" spc="-20" dirty="0">
                <a:latin typeface="Calibri"/>
                <a:cs typeface="Calibri"/>
              </a:rPr>
              <a:t> </a:t>
            </a:r>
            <a:r>
              <a:rPr sz="1700" dirty="0">
                <a:latin typeface="Calibri"/>
                <a:cs typeface="Calibri"/>
              </a:rPr>
              <a:t>less</a:t>
            </a:r>
            <a:r>
              <a:rPr sz="1700" spc="-15" dirty="0">
                <a:latin typeface="Calibri"/>
                <a:cs typeface="Calibri"/>
              </a:rPr>
              <a:t> </a:t>
            </a:r>
            <a:r>
              <a:rPr sz="1700" dirty="0">
                <a:latin typeface="Calibri"/>
                <a:cs typeface="Calibri"/>
              </a:rPr>
              <a:t>to</a:t>
            </a:r>
            <a:r>
              <a:rPr sz="1700" spc="-5" dirty="0">
                <a:latin typeface="Calibri"/>
                <a:cs typeface="Calibri"/>
              </a:rPr>
              <a:t> </a:t>
            </a:r>
            <a:r>
              <a:rPr sz="1700" dirty="0">
                <a:latin typeface="Calibri"/>
                <a:cs typeface="Calibri"/>
              </a:rPr>
              <a:t>charitable</a:t>
            </a:r>
            <a:r>
              <a:rPr sz="1700" spc="-10" dirty="0">
                <a:latin typeface="Calibri"/>
                <a:cs typeface="Calibri"/>
              </a:rPr>
              <a:t> organizations</a:t>
            </a:r>
            <a:r>
              <a:rPr sz="1700" spc="-15" dirty="0">
                <a:latin typeface="Calibri"/>
                <a:cs typeface="Calibri"/>
              </a:rPr>
              <a:t> </a:t>
            </a:r>
            <a:r>
              <a:rPr sz="1700" dirty="0">
                <a:latin typeface="Calibri"/>
                <a:cs typeface="Calibri"/>
              </a:rPr>
              <a:t>in</a:t>
            </a:r>
            <a:r>
              <a:rPr sz="1700" spc="-20" dirty="0">
                <a:latin typeface="Calibri"/>
                <a:cs typeface="Calibri"/>
              </a:rPr>
              <a:t> </a:t>
            </a:r>
            <a:r>
              <a:rPr sz="1700" dirty="0">
                <a:latin typeface="Calibri"/>
                <a:cs typeface="Calibri"/>
              </a:rPr>
              <a:t>the</a:t>
            </a:r>
            <a:r>
              <a:rPr sz="1700" spc="-10" dirty="0">
                <a:latin typeface="Calibri"/>
                <a:cs typeface="Calibri"/>
              </a:rPr>
              <a:t> </a:t>
            </a:r>
            <a:r>
              <a:rPr sz="1700" dirty="0">
                <a:latin typeface="Calibri"/>
                <a:cs typeface="Calibri"/>
              </a:rPr>
              <a:t>name</a:t>
            </a:r>
            <a:r>
              <a:rPr sz="1700" spc="-10" dirty="0">
                <a:latin typeface="Calibri"/>
                <a:cs typeface="Calibri"/>
              </a:rPr>
              <a:t> </a:t>
            </a:r>
            <a:r>
              <a:rPr sz="1700" dirty="0">
                <a:latin typeface="Calibri"/>
                <a:cs typeface="Calibri"/>
              </a:rPr>
              <a:t>of</a:t>
            </a:r>
            <a:r>
              <a:rPr sz="1700" spc="-5" dirty="0">
                <a:latin typeface="Calibri"/>
                <a:cs typeface="Calibri"/>
              </a:rPr>
              <a:t> </a:t>
            </a:r>
            <a:r>
              <a:rPr sz="1700" dirty="0">
                <a:latin typeface="Calibri"/>
                <a:cs typeface="Calibri"/>
              </a:rPr>
              <a:t>a</a:t>
            </a:r>
            <a:r>
              <a:rPr sz="1700" spc="-15" dirty="0">
                <a:latin typeface="Calibri"/>
                <a:cs typeface="Calibri"/>
              </a:rPr>
              <a:t> </a:t>
            </a:r>
            <a:r>
              <a:rPr sz="1700" dirty="0">
                <a:latin typeface="Calibri"/>
                <a:cs typeface="Calibri"/>
              </a:rPr>
              <a:t>deceased</a:t>
            </a:r>
            <a:r>
              <a:rPr sz="1700" spc="-20" dirty="0">
                <a:latin typeface="Calibri"/>
                <a:cs typeface="Calibri"/>
              </a:rPr>
              <a:t> </a:t>
            </a:r>
            <a:r>
              <a:rPr sz="1700" dirty="0">
                <a:latin typeface="Calibri"/>
                <a:cs typeface="Calibri"/>
              </a:rPr>
              <a:t>employee</a:t>
            </a:r>
            <a:r>
              <a:rPr sz="1700" spc="-10" dirty="0">
                <a:latin typeface="Calibri"/>
                <a:cs typeface="Calibri"/>
              </a:rPr>
              <a:t> </a:t>
            </a:r>
            <a:r>
              <a:rPr sz="1700" dirty="0">
                <a:latin typeface="Calibri"/>
                <a:cs typeface="Calibri"/>
              </a:rPr>
              <a:t>or</a:t>
            </a:r>
            <a:r>
              <a:rPr sz="1700" spc="-15" dirty="0">
                <a:latin typeface="Calibri"/>
                <a:cs typeface="Calibri"/>
              </a:rPr>
              <a:t> </a:t>
            </a:r>
            <a:r>
              <a:rPr sz="1700" spc="-10" dirty="0">
                <a:latin typeface="Calibri"/>
                <a:cs typeface="Calibri"/>
              </a:rPr>
              <a:t>employee's </a:t>
            </a:r>
            <a:r>
              <a:rPr sz="1700" dirty="0">
                <a:latin typeface="Calibri"/>
                <a:cs typeface="Calibri"/>
              </a:rPr>
              <a:t>immediate</a:t>
            </a:r>
            <a:r>
              <a:rPr sz="1700" spc="-40" dirty="0">
                <a:latin typeface="Calibri"/>
                <a:cs typeface="Calibri"/>
              </a:rPr>
              <a:t> </a:t>
            </a:r>
            <a:r>
              <a:rPr sz="1700" dirty="0">
                <a:latin typeface="Calibri"/>
                <a:cs typeface="Calibri"/>
              </a:rPr>
              <a:t>family</a:t>
            </a:r>
            <a:r>
              <a:rPr sz="1700" spc="-25" dirty="0">
                <a:latin typeface="Calibri"/>
                <a:cs typeface="Calibri"/>
              </a:rPr>
              <a:t> </a:t>
            </a:r>
            <a:r>
              <a:rPr sz="1700" dirty="0">
                <a:latin typeface="Calibri"/>
                <a:cs typeface="Calibri"/>
              </a:rPr>
              <a:t>member</a:t>
            </a:r>
            <a:r>
              <a:rPr sz="1700" spc="-35" dirty="0">
                <a:latin typeface="Calibri"/>
                <a:cs typeface="Calibri"/>
              </a:rPr>
              <a:t> </a:t>
            </a:r>
            <a:r>
              <a:rPr sz="1700" dirty="0">
                <a:latin typeface="Calibri"/>
                <a:cs typeface="Calibri"/>
              </a:rPr>
              <a:t>are</a:t>
            </a:r>
            <a:r>
              <a:rPr sz="1700" spc="-20" dirty="0">
                <a:latin typeface="Calibri"/>
                <a:cs typeface="Calibri"/>
              </a:rPr>
              <a:t> </a:t>
            </a:r>
            <a:r>
              <a:rPr sz="1700" spc="-10" dirty="0">
                <a:latin typeface="Calibri"/>
                <a:cs typeface="Calibri"/>
              </a:rPr>
              <a:t>allowed</a:t>
            </a:r>
            <a:endParaRPr sz="1700">
              <a:latin typeface="Calibri"/>
              <a:cs typeface="Calibri"/>
            </a:endParaRPr>
          </a:p>
          <a:p>
            <a:pPr marL="241300" marR="937894" indent="-229235">
              <a:lnSpc>
                <a:spcPts val="1680"/>
              </a:lnSpc>
              <a:spcBef>
                <a:spcPts val="1120"/>
              </a:spcBef>
              <a:buFont typeface="Arial"/>
              <a:buChar char="•"/>
              <a:tabLst>
                <a:tab pos="241300" algn="l"/>
              </a:tabLst>
            </a:pPr>
            <a:r>
              <a:rPr sz="1700" dirty="0">
                <a:latin typeface="Calibri"/>
                <a:cs typeface="Calibri"/>
              </a:rPr>
              <a:t>Gifts</a:t>
            </a:r>
            <a:r>
              <a:rPr sz="1700" spc="-15" dirty="0">
                <a:latin typeface="Calibri"/>
                <a:cs typeface="Calibri"/>
              </a:rPr>
              <a:t> </a:t>
            </a:r>
            <a:r>
              <a:rPr sz="1700" dirty="0">
                <a:latin typeface="Calibri"/>
                <a:cs typeface="Calibri"/>
              </a:rPr>
              <a:t>to</a:t>
            </a:r>
            <a:r>
              <a:rPr sz="1700" spc="-10" dirty="0">
                <a:latin typeface="Calibri"/>
                <a:cs typeface="Calibri"/>
              </a:rPr>
              <a:t> </a:t>
            </a:r>
            <a:r>
              <a:rPr sz="1700" dirty="0">
                <a:latin typeface="Calibri"/>
                <a:cs typeface="Calibri"/>
              </a:rPr>
              <a:t>nonemployees:</a:t>
            </a:r>
            <a:r>
              <a:rPr sz="1700" spc="355" dirty="0">
                <a:latin typeface="Calibri"/>
                <a:cs typeface="Calibri"/>
              </a:rPr>
              <a:t> </a:t>
            </a:r>
            <a:r>
              <a:rPr sz="1700" dirty="0">
                <a:latin typeface="Calibri"/>
                <a:cs typeface="Calibri"/>
              </a:rPr>
              <a:t>modest</a:t>
            </a:r>
            <a:r>
              <a:rPr sz="1700" spc="-10" dirty="0">
                <a:latin typeface="Calibri"/>
                <a:cs typeface="Calibri"/>
              </a:rPr>
              <a:t> </a:t>
            </a:r>
            <a:r>
              <a:rPr sz="1700" dirty="0">
                <a:latin typeface="Calibri"/>
                <a:cs typeface="Calibri"/>
              </a:rPr>
              <a:t>gifts</a:t>
            </a:r>
            <a:r>
              <a:rPr sz="1700" spc="-15" dirty="0">
                <a:latin typeface="Calibri"/>
                <a:cs typeface="Calibri"/>
              </a:rPr>
              <a:t> </a:t>
            </a:r>
            <a:r>
              <a:rPr sz="1700" dirty="0">
                <a:latin typeface="Calibri"/>
                <a:cs typeface="Calibri"/>
              </a:rPr>
              <a:t>of</a:t>
            </a:r>
            <a:r>
              <a:rPr sz="1700" spc="-10" dirty="0">
                <a:latin typeface="Calibri"/>
                <a:cs typeface="Calibri"/>
              </a:rPr>
              <a:t> </a:t>
            </a:r>
            <a:r>
              <a:rPr sz="1700" dirty="0">
                <a:latin typeface="Calibri"/>
                <a:cs typeface="Calibri"/>
              </a:rPr>
              <a:t>$100</a:t>
            </a:r>
            <a:r>
              <a:rPr sz="1700" spc="-15" dirty="0">
                <a:latin typeface="Calibri"/>
                <a:cs typeface="Calibri"/>
              </a:rPr>
              <a:t> </a:t>
            </a:r>
            <a:r>
              <a:rPr sz="1700" dirty="0">
                <a:latin typeface="Calibri"/>
                <a:cs typeface="Calibri"/>
              </a:rPr>
              <a:t>or</a:t>
            </a:r>
            <a:r>
              <a:rPr sz="1700" spc="-20" dirty="0">
                <a:latin typeface="Calibri"/>
                <a:cs typeface="Calibri"/>
              </a:rPr>
              <a:t> </a:t>
            </a:r>
            <a:r>
              <a:rPr sz="1700" dirty="0">
                <a:latin typeface="Calibri"/>
                <a:cs typeface="Calibri"/>
              </a:rPr>
              <a:t>less</a:t>
            </a:r>
            <a:r>
              <a:rPr sz="1700" spc="-15" dirty="0">
                <a:latin typeface="Calibri"/>
                <a:cs typeface="Calibri"/>
              </a:rPr>
              <a:t> </a:t>
            </a:r>
            <a:r>
              <a:rPr sz="1700" dirty="0">
                <a:latin typeface="Calibri"/>
                <a:cs typeface="Calibri"/>
              </a:rPr>
              <a:t>are</a:t>
            </a:r>
            <a:r>
              <a:rPr sz="1700" spc="-10" dirty="0">
                <a:latin typeface="Calibri"/>
                <a:cs typeface="Calibri"/>
              </a:rPr>
              <a:t> </a:t>
            </a:r>
            <a:r>
              <a:rPr sz="1700" dirty="0">
                <a:latin typeface="Calibri"/>
                <a:cs typeface="Calibri"/>
              </a:rPr>
              <a:t>allowable;</a:t>
            </a:r>
            <a:r>
              <a:rPr sz="1700" spc="360" dirty="0">
                <a:latin typeface="Calibri"/>
                <a:cs typeface="Calibri"/>
              </a:rPr>
              <a:t> </a:t>
            </a:r>
            <a:r>
              <a:rPr sz="1700" dirty="0">
                <a:latin typeface="Calibri"/>
                <a:cs typeface="Calibri"/>
              </a:rPr>
              <a:t>gift</a:t>
            </a:r>
            <a:r>
              <a:rPr sz="1700" spc="-10" dirty="0">
                <a:latin typeface="Calibri"/>
                <a:cs typeface="Calibri"/>
              </a:rPr>
              <a:t> cards/certificates </a:t>
            </a:r>
            <a:r>
              <a:rPr sz="1700" dirty="0">
                <a:latin typeface="Calibri"/>
                <a:cs typeface="Calibri"/>
              </a:rPr>
              <a:t>may</a:t>
            </a:r>
            <a:r>
              <a:rPr sz="1700" spc="-10" dirty="0">
                <a:latin typeface="Calibri"/>
                <a:cs typeface="Calibri"/>
              </a:rPr>
              <a:t> </a:t>
            </a:r>
            <a:r>
              <a:rPr sz="1700" dirty="0">
                <a:latin typeface="Calibri"/>
                <a:cs typeface="Calibri"/>
              </a:rPr>
              <a:t>be</a:t>
            </a:r>
            <a:r>
              <a:rPr sz="1700" spc="-10" dirty="0">
                <a:latin typeface="Calibri"/>
                <a:cs typeface="Calibri"/>
              </a:rPr>
              <a:t> </a:t>
            </a:r>
            <a:r>
              <a:rPr sz="1700" dirty="0">
                <a:latin typeface="Calibri"/>
                <a:cs typeface="Calibri"/>
              </a:rPr>
              <a:t>given</a:t>
            </a:r>
            <a:r>
              <a:rPr sz="1700" spc="-20" dirty="0">
                <a:latin typeface="Calibri"/>
                <a:cs typeface="Calibri"/>
              </a:rPr>
              <a:t> </a:t>
            </a:r>
            <a:r>
              <a:rPr sz="1700" spc="-25" dirty="0">
                <a:latin typeface="Calibri"/>
                <a:cs typeface="Calibri"/>
              </a:rPr>
              <a:t>to </a:t>
            </a:r>
            <a:r>
              <a:rPr sz="1700" dirty="0">
                <a:latin typeface="Calibri"/>
                <a:cs typeface="Calibri"/>
              </a:rPr>
              <a:t>nonemployees;</a:t>
            </a:r>
            <a:r>
              <a:rPr sz="1700" spc="295" dirty="0">
                <a:latin typeface="Calibri"/>
                <a:cs typeface="Calibri"/>
              </a:rPr>
              <a:t> </a:t>
            </a:r>
            <a:r>
              <a:rPr sz="1700" dirty="0">
                <a:latin typeface="Calibri"/>
                <a:cs typeface="Calibri"/>
              </a:rPr>
              <a:t>special</a:t>
            </a:r>
            <a:r>
              <a:rPr sz="1700" spc="-40" dirty="0">
                <a:latin typeface="Calibri"/>
                <a:cs typeface="Calibri"/>
              </a:rPr>
              <a:t> </a:t>
            </a:r>
            <a:r>
              <a:rPr sz="1700" dirty="0">
                <a:latin typeface="Calibri"/>
                <a:cs typeface="Calibri"/>
              </a:rPr>
              <a:t>rules</a:t>
            </a:r>
            <a:r>
              <a:rPr sz="1700" spc="-35" dirty="0">
                <a:latin typeface="Calibri"/>
                <a:cs typeface="Calibri"/>
              </a:rPr>
              <a:t> </a:t>
            </a:r>
            <a:r>
              <a:rPr sz="1700" dirty="0">
                <a:latin typeface="Calibri"/>
                <a:cs typeface="Calibri"/>
              </a:rPr>
              <a:t>apply</a:t>
            </a:r>
            <a:r>
              <a:rPr sz="1700" spc="-25" dirty="0">
                <a:latin typeface="Calibri"/>
                <a:cs typeface="Calibri"/>
              </a:rPr>
              <a:t> </a:t>
            </a:r>
            <a:r>
              <a:rPr sz="1700" dirty="0">
                <a:latin typeface="Calibri"/>
                <a:cs typeface="Calibri"/>
              </a:rPr>
              <a:t>to</a:t>
            </a:r>
            <a:r>
              <a:rPr sz="1700" spc="-30" dirty="0">
                <a:latin typeface="Calibri"/>
                <a:cs typeface="Calibri"/>
              </a:rPr>
              <a:t> </a:t>
            </a:r>
            <a:r>
              <a:rPr sz="1700" dirty="0">
                <a:latin typeface="Calibri"/>
                <a:cs typeface="Calibri"/>
              </a:rPr>
              <a:t>donors,</a:t>
            </a:r>
            <a:r>
              <a:rPr sz="1700" spc="-35" dirty="0">
                <a:latin typeface="Calibri"/>
                <a:cs typeface="Calibri"/>
              </a:rPr>
              <a:t> </a:t>
            </a:r>
            <a:r>
              <a:rPr sz="1700" dirty="0">
                <a:latin typeface="Calibri"/>
                <a:cs typeface="Calibri"/>
              </a:rPr>
              <a:t>VIPs,</a:t>
            </a:r>
            <a:r>
              <a:rPr sz="1700" spc="-35" dirty="0">
                <a:latin typeface="Calibri"/>
                <a:cs typeface="Calibri"/>
              </a:rPr>
              <a:t> </a:t>
            </a:r>
            <a:r>
              <a:rPr sz="1700" dirty="0">
                <a:latin typeface="Calibri"/>
                <a:cs typeface="Calibri"/>
              </a:rPr>
              <a:t>dignitaries,</a:t>
            </a:r>
            <a:r>
              <a:rPr sz="1700" spc="-35" dirty="0">
                <a:latin typeface="Calibri"/>
                <a:cs typeface="Calibri"/>
              </a:rPr>
              <a:t> </a:t>
            </a:r>
            <a:r>
              <a:rPr sz="1700" dirty="0">
                <a:latin typeface="Calibri"/>
                <a:cs typeface="Calibri"/>
              </a:rPr>
              <a:t>contact</a:t>
            </a:r>
            <a:r>
              <a:rPr sz="1700" spc="-35" dirty="0">
                <a:latin typeface="Calibri"/>
                <a:cs typeface="Calibri"/>
              </a:rPr>
              <a:t> </a:t>
            </a:r>
            <a:r>
              <a:rPr sz="1700" dirty="0">
                <a:latin typeface="Calibri"/>
                <a:cs typeface="Calibri"/>
              </a:rPr>
              <a:t>HLS</a:t>
            </a:r>
            <a:r>
              <a:rPr sz="1700" spc="-35" dirty="0">
                <a:latin typeface="Calibri"/>
                <a:cs typeface="Calibri"/>
              </a:rPr>
              <a:t> </a:t>
            </a:r>
            <a:r>
              <a:rPr sz="1700" dirty="0">
                <a:latin typeface="Calibri"/>
                <a:cs typeface="Calibri"/>
              </a:rPr>
              <a:t>Development</a:t>
            </a:r>
            <a:r>
              <a:rPr sz="1700" spc="-35" dirty="0">
                <a:latin typeface="Calibri"/>
                <a:cs typeface="Calibri"/>
              </a:rPr>
              <a:t> </a:t>
            </a:r>
            <a:r>
              <a:rPr sz="1700" dirty="0">
                <a:latin typeface="Calibri"/>
                <a:cs typeface="Calibri"/>
              </a:rPr>
              <a:t>Office</a:t>
            </a:r>
            <a:r>
              <a:rPr sz="1700" spc="-30" dirty="0">
                <a:latin typeface="Calibri"/>
                <a:cs typeface="Calibri"/>
              </a:rPr>
              <a:t> </a:t>
            </a:r>
            <a:r>
              <a:rPr sz="1700" dirty="0">
                <a:latin typeface="Calibri"/>
                <a:cs typeface="Calibri"/>
              </a:rPr>
              <a:t>for</a:t>
            </a:r>
            <a:r>
              <a:rPr sz="1700" spc="-40" dirty="0">
                <a:latin typeface="Calibri"/>
                <a:cs typeface="Calibri"/>
              </a:rPr>
              <a:t> </a:t>
            </a:r>
            <a:r>
              <a:rPr sz="1700" dirty="0">
                <a:latin typeface="Calibri"/>
                <a:cs typeface="Calibri"/>
              </a:rPr>
              <a:t>further</a:t>
            </a:r>
            <a:r>
              <a:rPr sz="1700" spc="-35" dirty="0">
                <a:latin typeface="Calibri"/>
                <a:cs typeface="Calibri"/>
              </a:rPr>
              <a:t> </a:t>
            </a:r>
            <a:r>
              <a:rPr sz="1700" spc="-10" dirty="0">
                <a:latin typeface="Calibri"/>
                <a:cs typeface="Calibri"/>
              </a:rPr>
              <a:t>detail</a:t>
            </a:r>
            <a:endParaRPr sz="17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2406" y="269747"/>
            <a:ext cx="4147820" cy="695960"/>
          </a:xfrm>
          <a:prstGeom prst="rect">
            <a:avLst/>
          </a:prstGeom>
        </p:spPr>
        <p:txBody>
          <a:bodyPr vert="horz" wrap="square" lIns="0" tIns="12700" rIns="0" bIns="0" rtlCol="0">
            <a:spAutoFit/>
          </a:bodyPr>
          <a:lstStyle/>
          <a:p>
            <a:pPr marL="12700">
              <a:lnSpc>
                <a:spcPct val="100000"/>
              </a:lnSpc>
              <a:spcBef>
                <a:spcPts val="100"/>
              </a:spcBef>
            </a:pPr>
            <a:r>
              <a:rPr spc="-20" dirty="0"/>
              <a:t>Excessive</a:t>
            </a:r>
            <a:r>
              <a:rPr spc="-204" dirty="0"/>
              <a:t> </a:t>
            </a:r>
            <a:r>
              <a:rPr spc="-10" dirty="0"/>
              <a:t>Spend</a:t>
            </a:r>
          </a:p>
        </p:txBody>
      </p:sp>
      <p:sp>
        <p:nvSpPr>
          <p:cNvPr id="3" name="object 3"/>
          <p:cNvSpPr txBox="1"/>
          <p:nvPr/>
        </p:nvSpPr>
        <p:spPr>
          <a:xfrm>
            <a:off x="459738" y="841558"/>
            <a:ext cx="11212830" cy="4642485"/>
          </a:xfrm>
          <a:prstGeom prst="rect">
            <a:avLst/>
          </a:prstGeom>
        </p:spPr>
        <p:txBody>
          <a:bodyPr vert="horz" wrap="square" lIns="0" tIns="114935" rIns="0" bIns="0" rtlCol="0">
            <a:spAutoFit/>
          </a:bodyPr>
          <a:lstStyle/>
          <a:p>
            <a:pPr marL="60325"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a:latin typeface="Cambria"/>
              <a:cs typeface="Cambria"/>
            </a:endParaRPr>
          </a:p>
          <a:p>
            <a:pPr marL="241300" marR="184785" indent="-228600">
              <a:lnSpc>
                <a:spcPct val="90600"/>
              </a:lnSpc>
              <a:spcBef>
                <a:spcPts val="780"/>
              </a:spcBef>
              <a:buFont typeface="Arial"/>
              <a:buChar char="•"/>
              <a:tabLst>
                <a:tab pos="241300" algn="l"/>
              </a:tabLst>
            </a:pPr>
            <a:r>
              <a:rPr sz="1800" dirty="0">
                <a:latin typeface="Calibri"/>
                <a:cs typeface="Calibri"/>
              </a:rPr>
              <a:t>The</a:t>
            </a:r>
            <a:r>
              <a:rPr sz="1800" spc="-30" dirty="0">
                <a:latin typeface="Calibri"/>
                <a:cs typeface="Calibri"/>
              </a:rPr>
              <a:t> </a:t>
            </a:r>
            <a:r>
              <a:rPr sz="1800" dirty="0">
                <a:latin typeface="Calibri"/>
                <a:cs typeface="Calibri"/>
              </a:rPr>
              <a:t>following</a:t>
            </a:r>
            <a:r>
              <a:rPr sz="1800" spc="-30" dirty="0">
                <a:latin typeface="Calibri"/>
                <a:cs typeface="Calibri"/>
              </a:rPr>
              <a:t> </a:t>
            </a:r>
            <a:r>
              <a:rPr sz="1800" dirty="0">
                <a:latin typeface="Calibri"/>
                <a:cs typeface="Calibri"/>
              </a:rPr>
              <a:t>are</a:t>
            </a:r>
            <a:r>
              <a:rPr sz="1800" spc="-25" dirty="0">
                <a:latin typeface="Calibri"/>
                <a:cs typeface="Calibri"/>
              </a:rPr>
              <a:t> </a:t>
            </a:r>
            <a:r>
              <a:rPr sz="1800" dirty="0">
                <a:latin typeface="Calibri"/>
                <a:cs typeface="Calibri"/>
              </a:rPr>
              <a:t>guidelines</a:t>
            </a:r>
            <a:r>
              <a:rPr sz="1800" spc="-35" dirty="0">
                <a:latin typeface="Calibri"/>
                <a:cs typeface="Calibri"/>
              </a:rPr>
              <a:t> </a:t>
            </a:r>
            <a:r>
              <a:rPr sz="1800" dirty="0">
                <a:latin typeface="Calibri"/>
                <a:cs typeface="Calibri"/>
              </a:rPr>
              <a:t>for</a:t>
            </a:r>
            <a:r>
              <a:rPr sz="1800" spc="-35" dirty="0">
                <a:latin typeface="Calibri"/>
                <a:cs typeface="Calibri"/>
              </a:rPr>
              <a:t> </a:t>
            </a:r>
            <a:r>
              <a:rPr sz="1800" dirty="0">
                <a:latin typeface="Calibri"/>
                <a:cs typeface="Calibri"/>
              </a:rPr>
              <a:t>defining</a:t>
            </a:r>
            <a:r>
              <a:rPr sz="1800" spc="-30" dirty="0">
                <a:latin typeface="Calibri"/>
                <a:cs typeface="Calibri"/>
              </a:rPr>
              <a:t> </a:t>
            </a:r>
            <a:r>
              <a:rPr sz="1800" dirty="0">
                <a:latin typeface="Calibri"/>
                <a:cs typeface="Calibri"/>
              </a:rPr>
              <a:t>excessive</a:t>
            </a:r>
            <a:r>
              <a:rPr sz="1800" spc="-25" dirty="0">
                <a:latin typeface="Calibri"/>
                <a:cs typeface="Calibri"/>
              </a:rPr>
              <a:t> </a:t>
            </a:r>
            <a:r>
              <a:rPr sz="1800" dirty="0">
                <a:latin typeface="Calibri"/>
                <a:cs typeface="Calibri"/>
              </a:rPr>
              <a:t>spend.</a:t>
            </a:r>
            <a:r>
              <a:rPr sz="1800" spc="-35" dirty="0">
                <a:latin typeface="Calibri"/>
                <a:cs typeface="Calibri"/>
              </a:rPr>
              <a:t> </a:t>
            </a:r>
            <a:r>
              <a:rPr sz="1800" spc="-20" dirty="0">
                <a:latin typeface="Calibri"/>
                <a:cs typeface="Calibri"/>
              </a:rPr>
              <a:t>However,</a:t>
            </a:r>
            <a:r>
              <a:rPr sz="1800" spc="-30" dirty="0">
                <a:latin typeface="Calibri"/>
                <a:cs typeface="Calibri"/>
              </a:rPr>
              <a:t> </a:t>
            </a:r>
            <a:r>
              <a:rPr sz="1800" dirty="0">
                <a:latin typeface="Calibri"/>
                <a:cs typeface="Calibri"/>
              </a:rPr>
              <a:t>HLS</a:t>
            </a:r>
            <a:r>
              <a:rPr sz="1800" spc="-35" dirty="0">
                <a:latin typeface="Calibri"/>
                <a:cs typeface="Calibri"/>
              </a:rPr>
              <a:t> </a:t>
            </a:r>
            <a:r>
              <a:rPr sz="1800" dirty="0">
                <a:latin typeface="Calibri"/>
                <a:cs typeface="Calibri"/>
              </a:rPr>
              <a:t>Finance</a:t>
            </a:r>
            <a:r>
              <a:rPr sz="1800" spc="-25"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review</a:t>
            </a:r>
            <a:r>
              <a:rPr sz="1800" spc="-30" dirty="0">
                <a:latin typeface="Calibri"/>
                <a:cs typeface="Calibri"/>
              </a:rPr>
              <a:t> </a:t>
            </a:r>
            <a:r>
              <a:rPr sz="1800" dirty="0">
                <a:latin typeface="Calibri"/>
                <a:cs typeface="Calibri"/>
              </a:rPr>
              <a:t>any</a:t>
            </a:r>
            <a:r>
              <a:rPr sz="1800" spc="-35" dirty="0">
                <a:latin typeface="Calibri"/>
                <a:cs typeface="Calibri"/>
              </a:rPr>
              <a:t> </a:t>
            </a:r>
            <a:r>
              <a:rPr sz="1800" dirty="0">
                <a:latin typeface="Calibri"/>
                <a:cs typeface="Calibri"/>
              </a:rPr>
              <a:t>transaction</a:t>
            </a:r>
            <a:r>
              <a:rPr sz="1800" spc="-25" dirty="0">
                <a:latin typeface="Calibri"/>
                <a:cs typeface="Calibri"/>
              </a:rPr>
              <a:t> and </a:t>
            </a:r>
            <a:r>
              <a:rPr sz="1800" dirty="0">
                <a:latin typeface="Calibri"/>
                <a:cs typeface="Calibri"/>
              </a:rPr>
              <a:t>request</a:t>
            </a:r>
            <a:r>
              <a:rPr sz="1800" spc="-30" dirty="0">
                <a:latin typeface="Calibri"/>
                <a:cs typeface="Calibri"/>
              </a:rPr>
              <a:t> </a:t>
            </a:r>
            <a:r>
              <a:rPr sz="1800" dirty="0">
                <a:latin typeface="Calibri"/>
                <a:cs typeface="Calibri"/>
              </a:rPr>
              <a:t>further</a:t>
            </a:r>
            <a:r>
              <a:rPr sz="1800" spc="-30" dirty="0">
                <a:latin typeface="Calibri"/>
                <a:cs typeface="Calibri"/>
              </a:rPr>
              <a:t> </a:t>
            </a:r>
            <a:r>
              <a:rPr sz="1800" dirty="0">
                <a:latin typeface="Calibri"/>
                <a:cs typeface="Calibri"/>
              </a:rPr>
              <a:t>information</a:t>
            </a:r>
            <a:r>
              <a:rPr sz="1800" spc="-20" dirty="0">
                <a:latin typeface="Calibri"/>
                <a:cs typeface="Calibri"/>
              </a:rPr>
              <a:t> </a:t>
            </a:r>
            <a:r>
              <a:rPr sz="1800" dirty="0">
                <a:latin typeface="Calibri"/>
                <a:cs typeface="Calibri"/>
              </a:rPr>
              <a:t>on</a:t>
            </a:r>
            <a:r>
              <a:rPr sz="1800" spc="-20" dirty="0">
                <a:latin typeface="Calibri"/>
                <a:cs typeface="Calibri"/>
              </a:rPr>
              <a:t> </a:t>
            </a:r>
            <a:r>
              <a:rPr sz="1800" dirty="0">
                <a:latin typeface="Calibri"/>
                <a:cs typeface="Calibri"/>
              </a:rPr>
              <a:t>individual</a:t>
            </a:r>
            <a:r>
              <a:rPr sz="1800" spc="-25" dirty="0">
                <a:latin typeface="Calibri"/>
                <a:cs typeface="Calibri"/>
              </a:rPr>
              <a:t> </a:t>
            </a:r>
            <a:r>
              <a:rPr sz="1800" dirty="0">
                <a:latin typeface="Calibri"/>
                <a:cs typeface="Calibri"/>
              </a:rPr>
              <a:t>expenses</a:t>
            </a:r>
            <a:r>
              <a:rPr sz="1800" spc="-30"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determine</a:t>
            </a:r>
            <a:r>
              <a:rPr sz="1800" spc="-20" dirty="0">
                <a:latin typeface="Calibri"/>
                <a:cs typeface="Calibri"/>
              </a:rPr>
              <a:t> </a:t>
            </a:r>
            <a:r>
              <a:rPr sz="1800" dirty="0">
                <a:latin typeface="Calibri"/>
                <a:cs typeface="Calibri"/>
              </a:rPr>
              <a:t>that</a:t>
            </a:r>
            <a:r>
              <a:rPr sz="1800" spc="-30" dirty="0">
                <a:latin typeface="Calibri"/>
                <a:cs typeface="Calibri"/>
              </a:rPr>
              <a:t> </a:t>
            </a:r>
            <a:r>
              <a:rPr sz="1800" dirty="0">
                <a:latin typeface="Calibri"/>
                <a:cs typeface="Calibri"/>
              </a:rPr>
              <a:t>they</a:t>
            </a:r>
            <a:r>
              <a:rPr sz="1800" spc="-30"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ineligible</a:t>
            </a:r>
            <a:r>
              <a:rPr sz="1800" spc="-20" dirty="0">
                <a:latin typeface="Calibri"/>
                <a:cs typeface="Calibri"/>
              </a:rPr>
              <a:t> </a:t>
            </a:r>
            <a:r>
              <a:rPr sz="1800" dirty="0">
                <a:latin typeface="Calibri"/>
                <a:cs typeface="Calibri"/>
              </a:rPr>
              <a:t>for</a:t>
            </a:r>
            <a:r>
              <a:rPr sz="1800" spc="-30" dirty="0">
                <a:latin typeface="Calibri"/>
                <a:cs typeface="Calibri"/>
              </a:rPr>
              <a:t> </a:t>
            </a:r>
            <a:r>
              <a:rPr sz="1800" dirty="0">
                <a:latin typeface="Calibri"/>
                <a:cs typeface="Calibri"/>
              </a:rPr>
              <a:t>reimbursement</a:t>
            </a:r>
            <a:r>
              <a:rPr sz="1800" spc="-25" dirty="0">
                <a:latin typeface="Calibri"/>
                <a:cs typeface="Calibri"/>
              </a:rPr>
              <a:t> in </a:t>
            </a:r>
            <a:r>
              <a:rPr sz="1800" spc="-10" dirty="0">
                <a:latin typeface="Calibri"/>
                <a:cs typeface="Calibri"/>
              </a:rPr>
              <a:t>full.</a:t>
            </a:r>
            <a:endParaRPr sz="1800">
              <a:latin typeface="Calibri"/>
              <a:cs typeface="Calibri"/>
            </a:endParaRPr>
          </a:p>
          <a:p>
            <a:pPr marL="297815" indent="-285115">
              <a:lnSpc>
                <a:spcPct val="100000"/>
              </a:lnSpc>
              <a:spcBef>
                <a:spcPts val="745"/>
              </a:spcBef>
              <a:buFont typeface="Arial"/>
              <a:buChar char="•"/>
              <a:tabLst>
                <a:tab pos="297815" algn="l"/>
              </a:tabLst>
            </a:pPr>
            <a:r>
              <a:rPr sz="1800" dirty="0">
                <a:latin typeface="Calibri"/>
                <a:cs typeface="Calibri"/>
              </a:rPr>
              <a:t>Business</a:t>
            </a:r>
            <a:r>
              <a:rPr sz="1800" spc="-35" dirty="0">
                <a:latin typeface="Calibri"/>
                <a:cs typeface="Calibri"/>
              </a:rPr>
              <a:t> </a:t>
            </a:r>
            <a:r>
              <a:rPr sz="1800" dirty="0">
                <a:latin typeface="Calibri"/>
                <a:cs typeface="Calibri"/>
              </a:rPr>
              <a:t>Meals:</a:t>
            </a:r>
            <a:r>
              <a:rPr sz="1800" spc="-15" dirty="0">
                <a:latin typeface="Calibri"/>
                <a:cs typeface="Calibri"/>
              </a:rPr>
              <a:t> </a:t>
            </a:r>
            <a:r>
              <a:rPr sz="1800" dirty="0">
                <a:latin typeface="Calibri"/>
                <a:cs typeface="Calibri"/>
              </a:rPr>
              <a:t>Guidelines</a:t>
            </a:r>
            <a:r>
              <a:rPr sz="1800" spc="-25"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follows,</a:t>
            </a:r>
            <a:r>
              <a:rPr sz="1800" spc="-20" dirty="0">
                <a:latin typeface="Calibri"/>
                <a:cs typeface="Calibri"/>
              </a:rPr>
              <a:t> </a:t>
            </a:r>
            <a:r>
              <a:rPr sz="1800" dirty="0">
                <a:latin typeface="Calibri"/>
                <a:cs typeface="Calibri"/>
              </a:rPr>
              <a:t>amounts</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excess</a:t>
            </a:r>
            <a:r>
              <a:rPr sz="1800" spc="-25" dirty="0">
                <a:latin typeface="Calibri"/>
                <a:cs typeface="Calibri"/>
              </a:rPr>
              <a:t> </a:t>
            </a:r>
            <a:r>
              <a:rPr sz="1800" dirty="0">
                <a:latin typeface="Calibri"/>
                <a:cs typeface="Calibri"/>
              </a:rPr>
              <a:t>of</a:t>
            </a:r>
            <a:r>
              <a:rPr sz="1800" spc="-20" dirty="0">
                <a:latin typeface="Calibri"/>
                <a:cs typeface="Calibri"/>
              </a:rPr>
              <a:t> </a:t>
            </a:r>
            <a:r>
              <a:rPr sz="1800" dirty="0">
                <a:latin typeface="Calibri"/>
                <a:cs typeface="Calibri"/>
              </a:rPr>
              <a:t>these</a:t>
            </a:r>
            <a:r>
              <a:rPr sz="1800" spc="-15" dirty="0">
                <a:latin typeface="Calibri"/>
                <a:cs typeface="Calibri"/>
              </a:rPr>
              <a:t> </a:t>
            </a:r>
            <a:r>
              <a:rPr sz="1800" dirty="0">
                <a:latin typeface="Calibri"/>
                <a:cs typeface="Calibri"/>
              </a:rPr>
              <a:t>may</a:t>
            </a:r>
            <a:r>
              <a:rPr sz="1800" spc="-25" dirty="0">
                <a:latin typeface="Calibri"/>
                <a:cs typeface="Calibri"/>
              </a:rPr>
              <a:t> </a:t>
            </a:r>
            <a:r>
              <a:rPr sz="1800" dirty="0">
                <a:latin typeface="Calibri"/>
                <a:cs typeface="Calibri"/>
              </a:rPr>
              <a:t>be</a:t>
            </a:r>
            <a:r>
              <a:rPr sz="1800" spc="-10" dirty="0">
                <a:latin typeface="Calibri"/>
                <a:cs typeface="Calibri"/>
              </a:rPr>
              <a:t> flagged</a:t>
            </a:r>
            <a:endParaRPr sz="1800">
              <a:latin typeface="Calibri"/>
              <a:cs typeface="Calibri"/>
            </a:endParaRPr>
          </a:p>
          <a:p>
            <a:pPr marL="807720" lvl="1" indent="-337820">
              <a:lnSpc>
                <a:spcPct val="100000"/>
              </a:lnSpc>
              <a:spcBef>
                <a:spcPts val="240"/>
              </a:spcBef>
              <a:buFont typeface="Arial"/>
              <a:buChar char="•"/>
              <a:tabLst>
                <a:tab pos="807720" algn="l"/>
              </a:tabLst>
            </a:pPr>
            <a:r>
              <a:rPr sz="1800" spc="-10" dirty="0">
                <a:latin typeface="Calibri"/>
                <a:cs typeface="Calibri"/>
              </a:rPr>
              <a:t>Breakfast/$20</a:t>
            </a:r>
            <a:r>
              <a:rPr sz="1800" spc="-5" dirty="0">
                <a:latin typeface="Calibri"/>
                <a:cs typeface="Calibri"/>
              </a:rPr>
              <a:t> </a:t>
            </a:r>
            <a:r>
              <a:rPr sz="1800" dirty="0">
                <a:latin typeface="Calibri"/>
                <a:cs typeface="Calibri"/>
              </a:rPr>
              <a:t>pp,</a:t>
            </a:r>
            <a:r>
              <a:rPr sz="1800" spc="5" dirty="0">
                <a:latin typeface="Calibri"/>
                <a:cs typeface="Calibri"/>
              </a:rPr>
              <a:t> </a:t>
            </a:r>
            <a:r>
              <a:rPr sz="1800" dirty="0">
                <a:latin typeface="Calibri"/>
                <a:cs typeface="Calibri"/>
              </a:rPr>
              <a:t>Lunch/$45</a:t>
            </a:r>
            <a:r>
              <a:rPr sz="1800" spc="5" dirty="0">
                <a:latin typeface="Calibri"/>
                <a:cs typeface="Calibri"/>
              </a:rPr>
              <a:t> </a:t>
            </a:r>
            <a:r>
              <a:rPr sz="1800" dirty="0">
                <a:latin typeface="Calibri"/>
                <a:cs typeface="Calibri"/>
              </a:rPr>
              <a:t>pp,</a:t>
            </a:r>
            <a:r>
              <a:rPr sz="1800" spc="5" dirty="0">
                <a:latin typeface="Calibri"/>
                <a:cs typeface="Calibri"/>
              </a:rPr>
              <a:t> </a:t>
            </a:r>
            <a:r>
              <a:rPr sz="1800" dirty="0">
                <a:latin typeface="Calibri"/>
                <a:cs typeface="Calibri"/>
              </a:rPr>
              <a:t>Dinner/$100</a:t>
            </a:r>
            <a:r>
              <a:rPr sz="1800" spc="5" dirty="0">
                <a:latin typeface="Calibri"/>
                <a:cs typeface="Calibri"/>
              </a:rPr>
              <a:t> </a:t>
            </a:r>
            <a:r>
              <a:rPr sz="1800" dirty="0">
                <a:latin typeface="Calibri"/>
                <a:cs typeface="Calibri"/>
              </a:rPr>
              <a:t>pp</a:t>
            </a:r>
            <a:r>
              <a:rPr sz="1800" spc="10" dirty="0">
                <a:latin typeface="Calibri"/>
                <a:cs typeface="Calibri"/>
              </a:rPr>
              <a:t> </a:t>
            </a:r>
            <a:r>
              <a:rPr sz="1800" dirty="0">
                <a:latin typeface="Calibri"/>
                <a:cs typeface="Calibri"/>
              </a:rPr>
              <a:t>including</a:t>
            </a:r>
            <a:r>
              <a:rPr sz="1800" spc="10" dirty="0">
                <a:latin typeface="Calibri"/>
                <a:cs typeface="Calibri"/>
              </a:rPr>
              <a:t> </a:t>
            </a:r>
            <a:r>
              <a:rPr sz="1800" spc="-10" dirty="0">
                <a:latin typeface="Calibri"/>
                <a:cs typeface="Calibri"/>
              </a:rPr>
              <a:t>beverages</a:t>
            </a:r>
            <a:endParaRPr sz="1800">
              <a:latin typeface="Calibri"/>
              <a:cs typeface="Calibri"/>
            </a:endParaRPr>
          </a:p>
          <a:p>
            <a:pPr marL="297815" indent="-285115">
              <a:lnSpc>
                <a:spcPct val="100000"/>
              </a:lnSpc>
              <a:spcBef>
                <a:spcPts val="840"/>
              </a:spcBef>
              <a:buFont typeface="Arial"/>
              <a:buChar char="•"/>
              <a:tabLst>
                <a:tab pos="297815" algn="l"/>
              </a:tabLst>
            </a:pPr>
            <a:r>
              <a:rPr sz="1800" dirty="0">
                <a:latin typeface="Calibri"/>
                <a:cs typeface="Calibri"/>
              </a:rPr>
              <a:t>Gratuities</a:t>
            </a:r>
            <a:r>
              <a:rPr sz="1800" spc="-45" dirty="0">
                <a:latin typeface="Calibri"/>
                <a:cs typeface="Calibri"/>
              </a:rPr>
              <a:t> </a:t>
            </a:r>
            <a:r>
              <a:rPr sz="1800" dirty="0">
                <a:latin typeface="Calibri"/>
                <a:cs typeface="Calibri"/>
              </a:rPr>
              <a:t>should</a:t>
            </a:r>
            <a:r>
              <a:rPr sz="1800" spc="-35" dirty="0">
                <a:latin typeface="Calibri"/>
                <a:cs typeface="Calibri"/>
              </a:rPr>
              <a:t> </a:t>
            </a:r>
            <a:r>
              <a:rPr sz="1800" dirty="0">
                <a:latin typeface="Calibri"/>
                <a:cs typeface="Calibri"/>
              </a:rPr>
              <a:t>not</a:t>
            </a:r>
            <a:r>
              <a:rPr sz="1800" spc="-40" dirty="0">
                <a:latin typeface="Calibri"/>
                <a:cs typeface="Calibri"/>
              </a:rPr>
              <a:t> </a:t>
            </a:r>
            <a:r>
              <a:rPr sz="1800" dirty="0">
                <a:latin typeface="Calibri"/>
                <a:cs typeface="Calibri"/>
              </a:rPr>
              <a:t>exceed</a:t>
            </a:r>
            <a:r>
              <a:rPr sz="1800" spc="-35" dirty="0">
                <a:latin typeface="Calibri"/>
                <a:cs typeface="Calibri"/>
              </a:rPr>
              <a:t> </a:t>
            </a:r>
            <a:r>
              <a:rPr sz="1800" spc="-25" dirty="0">
                <a:latin typeface="Calibri"/>
                <a:cs typeface="Calibri"/>
              </a:rPr>
              <a:t>25%</a:t>
            </a:r>
            <a:endParaRPr sz="1800">
              <a:latin typeface="Calibri"/>
              <a:cs typeface="Calibri"/>
            </a:endParaRPr>
          </a:p>
          <a:p>
            <a:pPr marL="298450" marR="5080" indent="-285750">
              <a:lnSpc>
                <a:spcPct val="91100"/>
              </a:lnSpc>
              <a:spcBef>
                <a:spcPts val="915"/>
              </a:spcBef>
              <a:buFont typeface="Arial"/>
              <a:buChar char="•"/>
              <a:tabLst>
                <a:tab pos="298450" algn="l"/>
              </a:tabLst>
            </a:pPr>
            <a:r>
              <a:rPr sz="1800" dirty="0">
                <a:latin typeface="Calibri"/>
                <a:cs typeface="Calibri"/>
              </a:rPr>
              <a:t>Lodging:</a:t>
            </a:r>
            <a:r>
              <a:rPr sz="1800" spc="-30" dirty="0">
                <a:latin typeface="Calibri"/>
                <a:cs typeface="Calibri"/>
              </a:rPr>
              <a:t> </a:t>
            </a:r>
            <a:r>
              <a:rPr sz="1800" dirty="0">
                <a:latin typeface="Calibri"/>
                <a:cs typeface="Calibri"/>
              </a:rPr>
              <a:t>Always</a:t>
            </a:r>
            <a:r>
              <a:rPr sz="1800" spc="-30" dirty="0">
                <a:latin typeface="Calibri"/>
                <a:cs typeface="Calibri"/>
              </a:rPr>
              <a:t> </a:t>
            </a:r>
            <a:r>
              <a:rPr sz="1800" dirty="0">
                <a:latin typeface="Calibri"/>
                <a:cs typeface="Calibri"/>
              </a:rPr>
              <a:t>book</a:t>
            </a:r>
            <a:r>
              <a:rPr sz="1800" spc="-35" dirty="0">
                <a:latin typeface="Calibri"/>
                <a:cs typeface="Calibri"/>
              </a:rPr>
              <a:t> </a:t>
            </a:r>
            <a:r>
              <a:rPr sz="1800" dirty="0">
                <a:latin typeface="Calibri"/>
                <a:cs typeface="Calibri"/>
              </a:rPr>
              <a:t>the</a:t>
            </a:r>
            <a:r>
              <a:rPr sz="1800" spc="-20" dirty="0">
                <a:latin typeface="Calibri"/>
                <a:cs typeface="Calibri"/>
              </a:rPr>
              <a:t> </a:t>
            </a:r>
            <a:r>
              <a:rPr sz="1800" dirty="0">
                <a:latin typeface="Calibri"/>
                <a:cs typeface="Calibri"/>
              </a:rPr>
              <a:t>most</a:t>
            </a:r>
            <a:r>
              <a:rPr sz="1800" spc="-30" dirty="0">
                <a:latin typeface="Calibri"/>
                <a:cs typeface="Calibri"/>
              </a:rPr>
              <a:t> </a:t>
            </a:r>
            <a:r>
              <a:rPr sz="1800" dirty="0">
                <a:latin typeface="Calibri"/>
                <a:cs typeface="Calibri"/>
              </a:rPr>
              <a:t>economical</a:t>
            </a:r>
            <a:r>
              <a:rPr sz="1800" spc="-20" dirty="0">
                <a:latin typeface="Calibri"/>
                <a:cs typeface="Calibri"/>
              </a:rPr>
              <a:t> </a:t>
            </a:r>
            <a:r>
              <a:rPr sz="1800" dirty="0">
                <a:latin typeface="Calibri"/>
                <a:cs typeface="Calibri"/>
              </a:rPr>
              <a:t>accommodation</a:t>
            </a:r>
            <a:r>
              <a:rPr sz="1800" spc="-20" dirty="0">
                <a:latin typeface="Calibri"/>
                <a:cs typeface="Calibri"/>
              </a:rPr>
              <a:t> </a:t>
            </a:r>
            <a:r>
              <a:rPr sz="1800" dirty="0">
                <a:latin typeface="Calibri"/>
                <a:cs typeface="Calibri"/>
              </a:rPr>
              <a:t>possible,</a:t>
            </a:r>
            <a:r>
              <a:rPr sz="1800" spc="-25" dirty="0">
                <a:latin typeface="Calibri"/>
                <a:cs typeface="Calibri"/>
              </a:rPr>
              <a:t> </a:t>
            </a:r>
            <a:r>
              <a:rPr sz="1800" dirty="0">
                <a:latin typeface="Calibri"/>
                <a:cs typeface="Calibri"/>
              </a:rPr>
              <a:t>taking</a:t>
            </a:r>
            <a:r>
              <a:rPr sz="1800" spc="-25" dirty="0">
                <a:latin typeface="Calibri"/>
                <a:cs typeface="Calibri"/>
              </a:rPr>
              <a:t> </a:t>
            </a:r>
            <a:r>
              <a:rPr sz="1800" dirty="0">
                <a:latin typeface="Calibri"/>
                <a:cs typeface="Calibri"/>
              </a:rPr>
              <a:t>into</a:t>
            </a:r>
            <a:r>
              <a:rPr sz="1800" spc="-25" dirty="0">
                <a:latin typeface="Calibri"/>
                <a:cs typeface="Calibri"/>
              </a:rPr>
              <a:t> </a:t>
            </a:r>
            <a:r>
              <a:rPr sz="1800" dirty="0">
                <a:latin typeface="Calibri"/>
                <a:cs typeface="Calibri"/>
              </a:rPr>
              <a:t>account</a:t>
            </a:r>
            <a:r>
              <a:rPr sz="1800" spc="-30" dirty="0">
                <a:latin typeface="Calibri"/>
                <a:cs typeface="Calibri"/>
              </a:rPr>
              <a:t> </a:t>
            </a:r>
            <a:r>
              <a:rPr sz="1800" dirty="0">
                <a:latin typeface="Calibri"/>
                <a:cs typeface="Calibri"/>
              </a:rPr>
              <a:t>accessibility</a:t>
            </a:r>
            <a:r>
              <a:rPr sz="1800" spc="-30" dirty="0">
                <a:latin typeface="Calibri"/>
                <a:cs typeface="Calibri"/>
              </a:rPr>
              <a:t> </a:t>
            </a:r>
            <a:r>
              <a:rPr sz="1800" dirty="0">
                <a:latin typeface="Calibri"/>
                <a:cs typeface="Calibri"/>
              </a:rPr>
              <a:t>and</a:t>
            </a:r>
            <a:r>
              <a:rPr sz="1800" spc="-15" dirty="0">
                <a:latin typeface="Calibri"/>
                <a:cs typeface="Calibri"/>
              </a:rPr>
              <a:t> </a:t>
            </a:r>
            <a:r>
              <a:rPr sz="1800" spc="-10" dirty="0">
                <a:latin typeface="Calibri"/>
                <a:cs typeface="Calibri"/>
              </a:rPr>
              <a:t>ground </a:t>
            </a:r>
            <a:r>
              <a:rPr sz="1800" dirty="0">
                <a:latin typeface="Calibri"/>
                <a:cs typeface="Calibri"/>
              </a:rPr>
              <a:t>transportation</a:t>
            </a:r>
            <a:r>
              <a:rPr sz="1800" spc="-25" dirty="0">
                <a:latin typeface="Calibri"/>
                <a:cs typeface="Calibri"/>
              </a:rPr>
              <a:t> </a:t>
            </a:r>
            <a:r>
              <a:rPr sz="1800" dirty="0">
                <a:latin typeface="Calibri"/>
                <a:cs typeface="Calibri"/>
              </a:rPr>
              <a:t>ease</a:t>
            </a:r>
            <a:r>
              <a:rPr sz="1800" spc="-2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cost.</a:t>
            </a:r>
            <a:r>
              <a:rPr sz="1800" spc="-40" dirty="0">
                <a:latin typeface="Calibri"/>
                <a:cs typeface="Calibri"/>
              </a:rPr>
              <a:t> </a:t>
            </a:r>
            <a:r>
              <a:rPr sz="1800" dirty="0">
                <a:latin typeface="Calibri"/>
                <a:cs typeface="Calibri"/>
              </a:rPr>
              <a:t>If</a:t>
            </a:r>
            <a:r>
              <a:rPr sz="1800" spc="-25" dirty="0">
                <a:latin typeface="Calibri"/>
                <a:cs typeface="Calibri"/>
              </a:rPr>
              <a:t> </a:t>
            </a:r>
            <a:r>
              <a:rPr sz="1800" dirty="0">
                <a:latin typeface="Calibri"/>
                <a:cs typeface="Calibri"/>
              </a:rPr>
              <a:t>accommodations</a:t>
            </a:r>
            <a:r>
              <a:rPr sz="1800" spc="-30" dirty="0">
                <a:latin typeface="Calibri"/>
                <a:cs typeface="Calibri"/>
              </a:rPr>
              <a:t> </a:t>
            </a:r>
            <a:r>
              <a:rPr sz="1800" dirty="0">
                <a:latin typeface="Calibri"/>
                <a:cs typeface="Calibri"/>
              </a:rPr>
              <a:t>are</a:t>
            </a:r>
            <a:r>
              <a:rPr sz="1800" spc="-3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a</a:t>
            </a:r>
            <a:r>
              <a:rPr sz="1800" spc="-25" dirty="0">
                <a:latin typeface="Calibri"/>
                <a:cs typeface="Calibri"/>
              </a:rPr>
              <a:t> </a:t>
            </a:r>
            <a:r>
              <a:rPr sz="1800" spc="-10" dirty="0">
                <a:latin typeface="Calibri"/>
                <a:cs typeface="Calibri"/>
              </a:rPr>
              <a:t>conference-</a:t>
            </a:r>
            <a:r>
              <a:rPr sz="1800" dirty="0">
                <a:latin typeface="Calibri"/>
                <a:cs typeface="Calibri"/>
              </a:rPr>
              <a:t>related</a:t>
            </a:r>
            <a:r>
              <a:rPr sz="1800" spc="-25" dirty="0">
                <a:latin typeface="Calibri"/>
                <a:cs typeface="Calibri"/>
              </a:rPr>
              <a:t> </a:t>
            </a:r>
            <a:r>
              <a:rPr sz="1800" dirty="0">
                <a:latin typeface="Calibri"/>
                <a:cs typeface="Calibri"/>
              </a:rPr>
              <a:t>hotel</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these</a:t>
            </a:r>
            <a:r>
              <a:rPr sz="1800" spc="-25" dirty="0">
                <a:latin typeface="Calibri"/>
                <a:cs typeface="Calibri"/>
              </a:rPr>
              <a:t> </a:t>
            </a:r>
            <a:r>
              <a:rPr sz="1800" dirty="0">
                <a:latin typeface="Calibri"/>
                <a:cs typeface="Calibri"/>
              </a:rPr>
              <a:t>rates</a:t>
            </a:r>
            <a:r>
              <a:rPr sz="1800" spc="-30" dirty="0">
                <a:latin typeface="Calibri"/>
                <a:cs typeface="Calibri"/>
              </a:rPr>
              <a:t> </a:t>
            </a:r>
            <a:r>
              <a:rPr sz="1800" dirty="0">
                <a:latin typeface="Calibri"/>
                <a:cs typeface="Calibri"/>
              </a:rPr>
              <a:t>are</a:t>
            </a:r>
            <a:r>
              <a:rPr sz="1800" spc="-20" dirty="0">
                <a:latin typeface="Calibri"/>
                <a:cs typeface="Calibri"/>
              </a:rPr>
              <a:t> costly,</a:t>
            </a:r>
            <a:r>
              <a:rPr sz="1800" spc="-25" dirty="0">
                <a:latin typeface="Calibri"/>
                <a:cs typeface="Calibri"/>
              </a:rPr>
              <a:t> </a:t>
            </a:r>
            <a:r>
              <a:rPr sz="1800" spc="-10" dirty="0">
                <a:latin typeface="Calibri"/>
                <a:cs typeface="Calibri"/>
              </a:rPr>
              <a:t>please </a:t>
            </a:r>
            <a:r>
              <a:rPr sz="1800" dirty="0">
                <a:latin typeface="Calibri"/>
                <a:cs typeface="Calibri"/>
              </a:rPr>
              <a:t>get</a:t>
            </a:r>
            <a:r>
              <a:rPr sz="1800" spc="-25" dirty="0">
                <a:latin typeface="Calibri"/>
                <a:cs typeface="Calibri"/>
              </a:rPr>
              <a:t> </a:t>
            </a:r>
            <a:r>
              <a:rPr sz="1800" dirty="0">
                <a:latin typeface="Calibri"/>
                <a:cs typeface="Calibri"/>
              </a:rPr>
              <a:t>prior</a:t>
            </a:r>
            <a:r>
              <a:rPr sz="1800" spc="-20" dirty="0">
                <a:latin typeface="Calibri"/>
                <a:cs typeface="Calibri"/>
              </a:rPr>
              <a:t> </a:t>
            </a:r>
            <a:r>
              <a:rPr sz="1800" dirty="0">
                <a:latin typeface="Calibri"/>
                <a:cs typeface="Calibri"/>
              </a:rPr>
              <a:t>permission</a:t>
            </a:r>
            <a:r>
              <a:rPr sz="1800" spc="-15" dirty="0">
                <a:latin typeface="Calibri"/>
                <a:cs typeface="Calibri"/>
              </a:rPr>
              <a:t> </a:t>
            </a:r>
            <a:r>
              <a:rPr sz="1800" dirty="0">
                <a:latin typeface="Calibri"/>
                <a:cs typeface="Calibri"/>
              </a:rPr>
              <a:t>from</a:t>
            </a:r>
            <a:r>
              <a:rPr sz="1800" spc="-15" dirty="0">
                <a:latin typeface="Calibri"/>
                <a:cs typeface="Calibri"/>
              </a:rPr>
              <a:t> </a:t>
            </a:r>
            <a:r>
              <a:rPr sz="1800" dirty="0">
                <a:latin typeface="Calibri"/>
                <a:cs typeface="Calibri"/>
              </a:rPr>
              <a:t>HLS</a:t>
            </a:r>
            <a:r>
              <a:rPr sz="1800" spc="-20" dirty="0">
                <a:latin typeface="Calibri"/>
                <a:cs typeface="Calibri"/>
              </a:rPr>
              <a:t> </a:t>
            </a:r>
            <a:r>
              <a:rPr sz="1800" dirty="0">
                <a:latin typeface="Calibri"/>
                <a:cs typeface="Calibri"/>
              </a:rPr>
              <a:t>finance</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booking</a:t>
            </a:r>
            <a:r>
              <a:rPr sz="1800" spc="-15"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document</a:t>
            </a:r>
            <a:r>
              <a:rPr sz="1800" spc="-20"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transaction.</a:t>
            </a:r>
            <a:r>
              <a:rPr sz="1800" spc="-20" dirty="0">
                <a:latin typeface="Calibri"/>
                <a:cs typeface="Calibri"/>
              </a:rPr>
              <a:t> </a:t>
            </a:r>
            <a:r>
              <a:rPr sz="1800" dirty="0">
                <a:latin typeface="Calibri"/>
                <a:cs typeface="Calibri"/>
              </a:rPr>
              <a:t>Development</a:t>
            </a:r>
            <a:r>
              <a:rPr sz="1800" spc="-20" dirty="0">
                <a:latin typeface="Calibri"/>
                <a:cs typeface="Calibri"/>
              </a:rPr>
              <a:t> </a:t>
            </a:r>
            <a:r>
              <a:rPr sz="1800" dirty="0">
                <a:latin typeface="Calibri"/>
                <a:cs typeface="Calibri"/>
              </a:rPr>
              <a:t>events</a:t>
            </a:r>
            <a:r>
              <a:rPr sz="1800" spc="-20" dirty="0">
                <a:latin typeface="Calibri"/>
                <a:cs typeface="Calibri"/>
              </a:rPr>
              <a:t> </a:t>
            </a:r>
            <a:r>
              <a:rPr sz="1800" spc="-25" dirty="0">
                <a:latin typeface="Calibri"/>
                <a:cs typeface="Calibri"/>
              </a:rPr>
              <a:t>and </a:t>
            </a:r>
            <a:r>
              <a:rPr sz="1800" dirty="0">
                <a:latin typeface="Calibri"/>
                <a:cs typeface="Calibri"/>
              </a:rPr>
              <a:t>Dean-related</a:t>
            </a:r>
            <a:r>
              <a:rPr sz="1800" spc="-45" dirty="0">
                <a:latin typeface="Calibri"/>
                <a:cs typeface="Calibri"/>
              </a:rPr>
              <a:t> </a:t>
            </a:r>
            <a:r>
              <a:rPr sz="1800" dirty="0">
                <a:latin typeface="Calibri"/>
                <a:cs typeface="Calibri"/>
              </a:rPr>
              <a:t>VIP</a:t>
            </a:r>
            <a:r>
              <a:rPr sz="1800" spc="-45" dirty="0">
                <a:latin typeface="Calibri"/>
                <a:cs typeface="Calibri"/>
              </a:rPr>
              <a:t> </a:t>
            </a:r>
            <a:r>
              <a:rPr sz="1800" dirty="0">
                <a:latin typeface="Calibri"/>
                <a:cs typeface="Calibri"/>
              </a:rPr>
              <a:t>events</a:t>
            </a:r>
            <a:r>
              <a:rPr sz="1800" spc="-40" dirty="0">
                <a:latin typeface="Calibri"/>
                <a:cs typeface="Calibri"/>
              </a:rPr>
              <a:t> </a:t>
            </a:r>
            <a:r>
              <a:rPr sz="1800" dirty="0">
                <a:latin typeface="Calibri"/>
                <a:cs typeface="Calibri"/>
              </a:rPr>
              <a:t>are</a:t>
            </a:r>
            <a:r>
              <a:rPr sz="1800" spc="-35" dirty="0">
                <a:latin typeface="Calibri"/>
                <a:cs typeface="Calibri"/>
              </a:rPr>
              <a:t> </a:t>
            </a:r>
            <a:r>
              <a:rPr sz="1800" dirty="0">
                <a:latin typeface="Calibri"/>
                <a:cs typeface="Calibri"/>
              </a:rPr>
              <a:t>exempt</a:t>
            </a:r>
            <a:r>
              <a:rPr sz="1800" spc="-45" dirty="0">
                <a:latin typeface="Calibri"/>
                <a:cs typeface="Calibri"/>
              </a:rPr>
              <a:t> </a:t>
            </a:r>
            <a:r>
              <a:rPr sz="1800" dirty="0">
                <a:latin typeface="Calibri"/>
                <a:cs typeface="Calibri"/>
              </a:rPr>
              <a:t>within</a:t>
            </a:r>
            <a:r>
              <a:rPr sz="1800" spc="-30" dirty="0">
                <a:latin typeface="Calibri"/>
                <a:cs typeface="Calibri"/>
              </a:rPr>
              <a:t> </a:t>
            </a:r>
            <a:r>
              <a:rPr sz="1800" spc="-10" dirty="0">
                <a:latin typeface="Calibri"/>
                <a:cs typeface="Calibri"/>
              </a:rPr>
              <a:t>reason</a:t>
            </a:r>
            <a:endParaRPr sz="1800">
              <a:latin typeface="Calibri"/>
              <a:cs typeface="Calibri"/>
            </a:endParaRPr>
          </a:p>
          <a:p>
            <a:pPr marL="297815" indent="-285115">
              <a:lnSpc>
                <a:spcPct val="100000"/>
              </a:lnSpc>
              <a:spcBef>
                <a:spcPts val="740"/>
              </a:spcBef>
              <a:buFont typeface="Arial"/>
              <a:buChar char="•"/>
              <a:tabLst>
                <a:tab pos="297815" algn="l"/>
              </a:tabLst>
            </a:pPr>
            <a:r>
              <a:rPr sz="1800" dirty="0">
                <a:latin typeface="Calibri"/>
                <a:cs typeface="Calibri"/>
              </a:rPr>
              <a:t>Suites</a:t>
            </a:r>
            <a:r>
              <a:rPr sz="1800" spc="-35"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permitted</a:t>
            </a:r>
            <a:r>
              <a:rPr sz="1800" spc="-15" dirty="0">
                <a:latin typeface="Calibri"/>
                <a:cs typeface="Calibri"/>
              </a:rPr>
              <a:t> </a:t>
            </a:r>
            <a:r>
              <a:rPr sz="1800" dirty="0">
                <a:latin typeface="Calibri"/>
                <a:cs typeface="Calibri"/>
              </a:rPr>
              <a:t>unless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department</a:t>
            </a:r>
            <a:r>
              <a:rPr sz="1800" spc="-20" dirty="0">
                <a:latin typeface="Calibri"/>
                <a:cs typeface="Calibri"/>
              </a:rPr>
              <a:t> </a:t>
            </a:r>
            <a:r>
              <a:rPr sz="1800" dirty="0">
                <a:latin typeface="Calibri"/>
                <a:cs typeface="Calibri"/>
              </a:rPr>
              <a:t>verifies</a:t>
            </a:r>
            <a:r>
              <a:rPr sz="1800" spc="-2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need</a:t>
            </a:r>
            <a:r>
              <a:rPr sz="1800" spc="-1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extra</a:t>
            </a:r>
            <a:r>
              <a:rPr sz="1800" spc="-20" dirty="0">
                <a:latin typeface="Calibri"/>
                <a:cs typeface="Calibri"/>
              </a:rPr>
              <a:t> </a:t>
            </a:r>
            <a:r>
              <a:rPr sz="1800" dirty="0">
                <a:latin typeface="Calibri"/>
                <a:cs typeface="Calibri"/>
              </a:rPr>
              <a:t>space</a:t>
            </a:r>
            <a:r>
              <a:rPr sz="1800" spc="-1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business</a:t>
            </a:r>
            <a:r>
              <a:rPr sz="1800" spc="-20" dirty="0">
                <a:latin typeface="Calibri"/>
                <a:cs typeface="Calibri"/>
              </a:rPr>
              <a:t> </a:t>
            </a:r>
            <a:r>
              <a:rPr sz="1800" spc="-10" dirty="0">
                <a:latin typeface="Calibri"/>
                <a:cs typeface="Calibri"/>
              </a:rPr>
              <a:t>purposes</a:t>
            </a:r>
            <a:endParaRPr sz="1800">
              <a:latin typeface="Calibri"/>
              <a:cs typeface="Calibri"/>
            </a:endParaRPr>
          </a:p>
          <a:p>
            <a:pPr>
              <a:lnSpc>
                <a:spcPct val="100000"/>
              </a:lnSpc>
              <a:spcBef>
                <a:spcPts val="20"/>
              </a:spcBef>
            </a:pPr>
            <a:endParaRPr sz="3050">
              <a:latin typeface="Calibri"/>
              <a:cs typeface="Calibri"/>
            </a:endParaRPr>
          </a:p>
          <a:p>
            <a:pPr marL="12700">
              <a:lnSpc>
                <a:spcPct val="100000"/>
              </a:lnSpc>
              <a:spcBef>
                <a:spcPts val="5"/>
              </a:spcBef>
            </a:pPr>
            <a:r>
              <a:rPr sz="1800" b="1" spc="-10" dirty="0">
                <a:latin typeface="Calibri"/>
                <a:cs typeface="Calibri"/>
              </a:rPr>
              <a:t>Excessive</a:t>
            </a:r>
            <a:r>
              <a:rPr sz="1800" b="1" spc="-40" dirty="0">
                <a:latin typeface="Calibri"/>
                <a:cs typeface="Calibri"/>
              </a:rPr>
              <a:t> </a:t>
            </a:r>
            <a:r>
              <a:rPr sz="1800" b="1" dirty="0">
                <a:latin typeface="Calibri"/>
                <a:cs typeface="Calibri"/>
              </a:rPr>
              <a:t>spend</a:t>
            </a:r>
            <a:r>
              <a:rPr sz="1800" b="1" spc="-35" dirty="0">
                <a:latin typeface="Calibri"/>
                <a:cs typeface="Calibri"/>
              </a:rPr>
              <a:t> </a:t>
            </a:r>
            <a:r>
              <a:rPr sz="1800" b="1" dirty="0">
                <a:latin typeface="Calibri"/>
                <a:cs typeface="Calibri"/>
              </a:rPr>
              <a:t>continued</a:t>
            </a:r>
            <a:r>
              <a:rPr sz="1800" b="1" spc="-35" dirty="0">
                <a:latin typeface="Calibri"/>
                <a:cs typeface="Calibri"/>
              </a:rPr>
              <a:t> </a:t>
            </a:r>
            <a:r>
              <a:rPr sz="1800" b="1" dirty="0">
                <a:latin typeface="Calibri"/>
                <a:cs typeface="Calibri"/>
              </a:rPr>
              <a:t>on</a:t>
            </a:r>
            <a:r>
              <a:rPr sz="1800" b="1" spc="-35" dirty="0">
                <a:latin typeface="Calibri"/>
                <a:cs typeface="Calibri"/>
              </a:rPr>
              <a:t> </a:t>
            </a:r>
            <a:r>
              <a:rPr sz="1800" b="1" dirty="0">
                <a:latin typeface="Calibri"/>
                <a:cs typeface="Calibri"/>
              </a:rPr>
              <a:t>next</a:t>
            </a:r>
            <a:r>
              <a:rPr sz="1800" b="1" spc="-25" dirty="0">
                <a:latin typeface="Calibri"/>
                <a:cs typeface="Calibri"/>
              </a:rPr>
              <a:t> </a:t>
            </a:r>
            <a:r>
              <a:rPr sz="1800" b="1" spc="-20" dirty="0">
                <a:latin typeface="Calibri"/>
                <a:cs typeface="Calibri"/>
              </a:rPr>
              <a:t>page</a:t>
            </a:r>
            <a:endParaRPr sz="180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2406" y="269747"/>
            <a:ext cx="4147820" cy="1080770"/>
          </a:xfrm>
          <a:prstGeom prst="rect">
            <a:avLst/>
          </a:prstGeom>
        </p:spPr>
        <p:txBody>
          <a:bodyPr vert="horz" wrap="square" lIns="0" tIns="12700" rIns="0" bIns="0" rtlCol="0">
            <a:spAutoFit/>
          </a:bodyPr>
          <a:lstStyle/>
          <a:p>
            <a:pPr algn="ctr">
              <a:lnSpc>
                <a:spcPct val="100000"/>
              </a:lnSpc>
              <a:spcBef>
                <a:spcPts val="100"/>
              </a:spcBef>
            </a:pPr>
            <a:r>
              <a:rPr spc="-20" dirty="0"/>
              <a:t>Excessive</a:t>
            </a:r>
            <a:r>
              <a:rPr spc="-204" dirty="0"/>
              <a:t> </a:t>
            </a:r>
            <a:r>
              <a:rPr spc="-10" dirty="0"/>
              <a:t>Spend</a:t>
            </a:r>
          </a:p>
          <a:p>
            <a:pPr algn="ctr">
              <a:lnSpc>
                <a:spcPct val="100000"/>
              </a:lnSpc>
              <a:spcBef>
                <a:spcPts val="25"/>
              </a:spcBef>
            </a:pPr>
            <a:r>
              <a:rPr sz="2500" dirty="0"/>
              <a:t>Page</a:t>
            </a:r>
            <a:r>
              <a:rPr sz="2500" spc="-30" dirty="0"/>
              <a:t> </a:t>
            </a:r>
            <a:r>
              <a:rPr sz="2500" dirty="0"/>
              <a:t>2</a:t>
            </a:r>
            <a:r>
              <a:rPr sz="2500" spc="-25" dirty="0"/>
              <a:t> </a:t>
            </a:r>
            <a:r>
              <a:rPr sz="2500" dirty="0"/>
              <a:t>of</a:t>
            </a:r>
            <a:r>
              <a:rPr sz="2500" spc="-25" dirty="0"/>
              <a:t> </a:t>
            </a:r>
            <a:r>
              <a:rPr sz="2500" spc="-50" dirty="0"/>
              <a:t>2</a:t>
            </a:r>
            <a:endParaRPr sz="2500"/>
          </a:p>
        </p:txBody>
      </p:sp>
      <p:sp>
        <p:nvSpPr>
          <p:cNvPr id="3" name="object 3"/>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4" name="object 4"/>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txBox="1"/>
          <p:nvPr/>
        </p:nvSpPr>
        <p:spPr>
          <a:xfrm>
            <a:off x="459738" y="1334516"/>
            <a:ext cx="11060430" cy="2997200"/>
          </a:xfrm>
          <a:prstGeom prst="rect">
            <a:avLst/>
          </a:prstGeom>
        </p:spPr>
        <p:txBody>
          <a:bodyPr vert="horz" wrap="square" lIns="0" tIns="43180" rIns="0" bIns="0" rtlCol="0">
            <a:spAutoFit/>
          </a:bodyPr>
          <a:lstStyle/>
          <a:p>
            <a:pPr marL="297815" indent="-285115">
              <a:lnSpc>
                <a:spcPct val="100000"/>
              </a:lnSpc>
              <a:spcBef>
                <a:spcPts val="340"/>
              </a:spcBef>
              <a:buFont typeface="Arial"/>
              <a:buChar char="•"/>
              <a:tabLst>
                <a:tab pos="297815" algn="l"/>
              </a:tabLst>
            </a:pPr>
            <a:r>
              <a:rPr sz="1800" spc="-10" dirty="0">
                <a:latin typeface="Calibri"/>
                <a:cs typeface="Calibri"/>
              </a:rPr>
              <a:t>Travel:</a:t>
            </a:r>
            <a:endParaRPr sz="1800" dirty="0">
              <a:latin typeface="Calibri"/>
              <a:cs typeface="Calibri"/>
            </a:endParaRPr>
          </a:p>
          <a:p>
            <a:pPr marL="755650" marR="579120" lvl="1" indent="-285750">
              <a:lnSpc>
                <a:spcPts val="2020"/>
              </a:lnSpc>
              <a:spcBef>
                <a:spcPts val="420"/>
              </a:spcBef>
              <a:buFont typeface="Arial"/>
              <a:buChar char="•"/>
              <a:tabLst>
                <a:tab pos="755650" algn="l"/>
              </a:tabLst>
            </a:pPr>
            <a:r>
              <a:rPr sz="1800" dirty="0">
                <a:latin typeface="Calibri"/>
                <a:cs typeface="Calibri"/>
              </a:rPr>
              <a:t>Airfare:</a:t>
            </a:r>
            <a:r>
              <a:rPr sz="1800" spc="-35" dirty="0">
                <a:latin typeface="Calibri"/>
                <a:cs typeface="Calibri"/>
              </a:rPr>
              <a:t> </a:t>
            </a:r>
            <a:r>
              <a:rPr sz="1800" dirty="0">
                <a:latin typeface="Calibri"/>
                <a:cs typeface="Calibri"/>
              </a:rPr>
              <a:t>domestic</a:t>
            </a:r>
            <a:r>
              <a:rPr sz="1800" spc="-30" dirty="0">
                <a:latin typeface="Calibri"/>
                <a:cs typeface="Calibri"/>
              </a:rPr>
              <a:t> </a:t>
            </a:r>
            <a:r>
              <a:rPr sz="1800" dirty="0">
                <a:latin typeface="Calibri"/>
                <a:cs typeface="Calibri"/>
              </a:rPr>
              <a:t>airfare</a:t>
            </a:r>
            <a:r>
              <a:rPr sz="1800" spc="-25" dirty="0">
                <a:latin typeface="Calibri"/>
                <a:cs typeface="Calibri"/>
              </a:rPr>
              <a:t> </a:t>
            </a:r>
            <a:r>
              <a:rPr sz="1800" dirty="0">
                <a:latin typeface="Calibri"/>
                <a:cs typeface="Calibri"/>
              </a:rPr>
              <a:t>must</a:t>
            </a:r>
            <a:r>
              <a:rPr sz="1800" spc="-35" dirty="0">
                <a:latin typeface="Calibri"/>
                <a:cs typeface="Calibri"/>
              </a:rPr>
              <a:t> </a:t>
            </a:r>
            <a:r>
              <a:rPr sz="1800" dirty="0">
                <a:latin typeface="Calibri"/>
                <a:cs typeface="Calibri"/>
              </a:rPr>
              <a:t>be</a:t>
            </a:r>
            <a:r>
              <a:rPr sz="1800" spc="-25" dirty="0">
                <a:latin typeface="Calibri"/>
                <a:cs typeface="Calibri"/>
              </a:rPr>
              <a:t> </a:t>
            </a:r>
            <a:r>
              <a:rPr sz="1800" dirty="0">
                <a:latin typeface="Calibri"/>
                <a:cs typeface="Calibri"/>
              </a:rPr>
              <a:t>either</a:t>
            </a:r>
            <a:r>
              <a:rPr sz="1800" spc="-35" dirty="0">
                <a:latin typeface="Calibri"/>
                <a:cs typeface="Calibri"/>
              </a:rPr>
              <a:t> </a:t>
            </a:r>
            <a:r>
              <a:rPr sz="1800" dirty="0">
                <a:latin typeface="Calibri"/>
                <a:cs typeface="Calibri"/>
              </a:rPr>
              <a:t>economy</a:t>
            </a:r>
            <a:r>
              <a:rPr sz="1800" spc="-30" dirty="0">
                <a:latin typeface="Calibri"/>
                <a:cs typeface="Calibri"/>
              </a:rPr>
              <a:t> </a:t>
            </a:r>
            <a:r>
              <a:rPr sz="1800" dirty="0">
                <a:latin typeface="Calibri"/>
                <a:cs typeface="Calibri"/>
              </a:rPr>
              <a:t>or</a:t>
            </a:r>
            <a:r>
              <a:rPr sz="1800" spc="-35" dirty="0">
                <a:latin typeface="Calibri"/>
                <a:cs typeface="Calibri"/>
              </a:rPr>
              <a:t> </a:t>
            </a:r>
            <a:r>
              <a:rPr sz="1800" dirty="0">
                <a:latin typeface="Calibri"/>
                <a:cs typeface="Calibri"/>
              </a:rPr>
              <a:t>coach</a:t>
            </a:r>
            <a:r>
              <a:rPr sz="1800" spc="-25" dirty="0">
                <a:latin typeface="Calibri"/>
                <a:cs typeface="Calibri"/>
              </a:rPr>
              <a:t> </a:t>
            </a:r>
            <a:r>
              <a:rPr sz="1800" dirty="0">
                <a:latin typeface="Calibri"/>
                <a:cs typeface="Calibri"/>
              </a:rPr>
              <a:t>class;</a:t>
            </a:r>
            <a:r>
              <a:rPr sz="1800" spc="-25" dirty="0">
                <a:latin typeface="Calibri"/>
                <a:cs typeface="Calibri"/>
              </a:rPr>
              <a:t> </a:t>
            </a:r>
            <a:r>
              <a:rPr sz="1800" dirty="0">
                <a:latin typeface="Calibri"/>
                <a:cs typeface="Calibri"/>
              </a:rPr>
              <a:t>international</a:t>
            </a:r>
            <a:r>
              <a:rPr sz="1800" spc="-30" dirty="0">
                <a:latin typeface="Calibri"/>
                <a:cs typeface="Calibri"/>
              </a:rPr>
              <a:t> </a:t>
            </a:r>
            <a:r>
              <a:rPr sz="1800" dirty="0">
                <a:latin typeface="Calibri"/>
                <a:cs typeface="Calibri"/>
              </a:rPr>
              <a:t>may</a:t>
            </a:r>
            <a:r>
              <a:rPr sz="1800" spc="-35"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either</a:t>
            </a:r>
            <a:r>
              <a:rPr sz="1800" spc="-30" dirty="0">
                <a:latin typeface="Calibri"/>
                <a:cs typeface="Calibri"/>
              </a:rPr>
              <a:t> </a:t>
            </a:r>
            <a:r>
              <a:rPr sz="1800" dirty="0">
                <a:latin typeface="Calibri"/>
                <a:cs typeface="Calibri"/>
              </a:rPr>
              <a:t>economy</a:t>
            </a:r>
            <a:r>
              <a:rPr sz="1800" spc="-30" dirty="0">
                <a:latin typeface="Calibri"/>
                <a:cs typeface="Calibri"/>
              </a:rPr>
              <a:t> </a:t>
            </a:r>
            <a:r>
              <a:rPr sz="1800" spc="-25" dirty="0">
                <a:latin typeface="Calibri"/>
                <a:cs typeface="Calibri"/>
              </a:rPr>
              <a:t>or </a:t>
            </a:r>
            <a:r>
              <a:rPr sz="1800" dirty="0">
                <a:latin typeface="Calibri"/>
                <a:cs typeface="Calibri"/>
              </a:rPr>
              <a:t>business</a:t>
            </a:r>
            <a:r>
              <a:rPr sz="1800" spc="-10" dirty="0">
                <a:latin typeface="Calibri"/>
                <a:cs typeface="Calibri"/>
              </a:rPr>
              <a:t> </a:t>
            </a:r>
            <a:r>
              <a:rPr sz="1800" spc="-20" dirty="0">
                <a:latin typeface="Calibri"/>
                <a:cs typeface="Calibri"/>
              </a:rPr>
              <a:t>class</a:t>
            </a:r>
            <a:endParaRPr sz="1800" dirty="0">
              <a:latin typeface="Calibri"/>
              <a:cs typeface="Calibri"/>
            </a:endParaRPr>
          </a:p>
          <a:p>
            <a:pPr marL="755015" lvl="1" indent="-285115">
              <a:lnSpc>
                <a:spcPct val="100000"/>
              </a:lnSpc>
              <a:spcBef>
                <a:spcPts val="195"/>
              </a:spcBef>
              <a:buFont typeface="Arial"/>
              <a:buChar char="•"/>
              <a:tabLst>
                <a:tab pos="755015" algn="l"/>
              </a:tabLst>
            </a:pPr>
            <a:r>
              <a:rPr sz="1800" dirty="0">
                <a:latin typeface="Calibri"/>
                <a:cs typeface="Calibri"/>
              </a:rPr>
              <a:t>Rail:</a:t>
            </a:r>
            <a:r>
              <a:rPr sz="1800" spc="-30" dirty="0">
                <a:latin typeface="Calibri"/>
                <a:cs typeface="Calibri"/>
              </a:rPr>
              <a:t> </a:t>
            </a:r>
            <a:r>
              <a:rPr sz="1800" dirty="0">
                <a:latin typeface="Calibri"/>
                <a:cs typeface="Calibri"/>
              </a:rPr>
              <a:t>coach</a:t>
            </a:r>
            <a:r>
              <a:rPr sz="1800" spc="-10"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economy</a:t>
            </a:r>
            <a:r>
              <a:rPr sz="1800" spc="-20" dirty="0">
                <a:latin typeface="Calibri"/>
                <a:cs typeface="Calibri"/>
              </a:rPr>
              <a:t> </a:t>
            </a:r>
            <a:r>
              <a:rPr sz="1800" dirty="0">
                <a:latin typeface="Calibri"/>
                <a:cs typeface="Calibri"/>
              </a:rPr>
              <a:t>class</a:t>
            </a:r>
            <a:r>
              <a:rPr sz="1800" spc="-15" dirty="0">
                <a:latin typeface="Calibri"/>
                <a:cs typeface="Calibri"/>
              </a:rPr>
              <a:t> </a:t>
            </a:r>
            <a:r>
              <a:rPr sz="1800" dirty="0">
                <a:latin typeface="Calibri"/>
                <a:cs typeface="Calibri"/>
              </a:rPr>
              <a:t>except</a:t>
            </a:r>
            <a:r>
              <a:rPr sz="1800" spc="-20" dirty="0">
                <a:latin typeface="Calibri"/>
                <a:cs typeface="Calibri"/>
              </a:rPr>
              <a:t> </a:t>
            </a:r>
            <a:r>
              <a:rPr sz="1800" dirty="0">
                <a:latin typeface="Calibri"/>
                <a:cs typeface="Calibri"/>
              </a:rPr>
              <a:t>Acela</a:t>
            </a:r>
            <a:r>
              <a:rPr sz="1800" spc="-15"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use</a:t>
            </a:r>
            <a:r>
              <a:rPr sz="1800" spc="-15" dirty="0">
                <a:latin typeface="Calibri"/>
                <a:cs typeface="Calibri"/>
              </a:rPr>
              <a:t> </a:t>
            </a:r>
            <a:r>
              <a:rPr sz="1800" dirty="0">
                <a:latin typeface="Calibri"/>
                <a:cs typeface="Calibri"/>
              </a:rPr>
              <a:t>business</a:t>
            </a:r>
            <a:r>
              <a:rPr sz="1800" spc="-15" dirty="0">
                <a:latin typeface="Calibri"/>
                <a:cs typeface="Calibri"/>
              </a:rPr>
              <a:t> </a:t>
            </a:r>
            <a:r>
              <a:rPr sz="1800" spc="-10" dirty="0">
                <a:latin typeface="Calibri"/>
                <a:cs typeface="Calibri"/>
              </a:rPr>
              <a:t>class</a:t>
            </a:r>
            <a:endParaRPr sz="1800" dirty="0">
              <a:latin typeface="Calibri"/>
              <a:cs typeface="Calibri"/>
            </a:endParaRPr>
          </a:p>
          <a:p>
            <a:pPr marL="755650" marR="5080" lvl="1" indent="-285750">
              <a:lnSpc>
                <a:spcPts val="1989"/>
              </a:lnSpc>
              <a:spcBef>
                <a:spcPts val="450"/>
              </a:spcBef>
              <a:buFont typeface="Arial"/>
              <a:buChar char="•"/>
              <a:tabLst>
                <a:tab pos="755650" algn="l"/>
              </a:tabLst>
            </a:pPr>
            <a:r>
              <a:rPr sz="1800" dirty="0">
                <a:latin typeface="Calibri"/>
                <a:cs typeface="Calibri"/>
              </a:rPr>
              <a:t>Limousines</a:t>
            </a:r>
            <a:r>
              <a:rPr sz="1800" spc="-40" dirty="0">
                <a:latin typeface="Calibri"/>
                <a:cs typeface="Calibri"/>
              </a:rPr>
              <a:t> </a:t>
            </a:r>
            <a:r>
              <a:rPr sz="1800" dirty="0">
                <a:latin typeface="Calibri"/>
                <a:cs typeface="Calibri"/>
              </a:rPr>
              <a:t>or</a:t>
            </a:r>
            <a:r>
              <a:rPr sz="1800" spc="-30" dirty="0">
                <a:latin typeface="Calibri"/>
                <a:cs typeface="Calibri"/>
              </a:rPr>
              <a:t> </a:t>
            </a:r>
            <a:r>
              <a:rPr sz="1800" dirty="0">
                <a:latin typeface="Calibri"/>
                <a:cs typeface="Calibri"/>
              </a:rPr>
              <a:t>private</a:t>
            </a:r>
            <a:r>
              <a:rPr sz="1800" spc="-20" dirty="0">
                <a:latin typeface="Calibri"/>
                <a:cs typeface="Calibri"/>
              </a:rPr>
              <a:t> </a:t>
            </a:r>
            <a:r>
              <a:rPr sz="1800" dirty="0">
                <a:latin typeface="Calibri"/>
                <a:cs typeface="Calibri"/>
              </a:rPr>
              <a:t>car</a:t>
            </a:r>
            <a:r>
              <a:rPr sz="1800" spc="-30" dirty="0">
                <a:latin typeface="Calibri"/>
                <a:cs typeface="Calibri"/>
              </a:rPr>
              <a:t> </a:t>
            </a:r>
            <a:r>
              <a:rPr sz="1800" dirty="0">
                <a:latin typeface="Calibri"/>
                <a:cs typeface="Calibri"/>
              </a:rPr>
              <a:t>services</a:t>
            </a:r>
            <a:r>
              <a:rPr sz="1800" spc="-25" dirty="0">
                <a:latin typeface="Calibri"/>
                <a:cs typeface="Calibri"/>
              </a:rPr>
              <a:t> </a:t>
            </a:r>
            <a:r>
              <a:rPr sz="1800" dirty="0">
                <a:latin typeface="Calibri"/>
                <a:cs typeface="Calibri"/>
              </a:rPr>
              <a:t>are</a:t>
            </a:r>
            <a:r>
              <a:rPr sz="1800" spc="-20" dirty="0">
                <a:latin typeface="Calibri"/>
                <a:cs typeface="Calibri"/>
              </a:rPr>
              <a:t> </a:t>
            </a:r>
            <a:r>
              <a:rPr sz="1800" dirty="0">
                <a:latin typeface="Calibri"/>
                <a:cs typeface="Calibri"/>
              </a:rPr>
              <a:t>not</a:t>
            </a:r>
            <a:r>
              <a:rPr sz="1800" spc="-30" dirty="0">
                <a:latin typeface="Calibri"/>
                <a:cs typeface="Calibri"/>
              </a:rPr>
              <a:t> </a:t>
            </a:r>
            <a:r>
              <a:rPr sz="1800" dirty="0">
                <a:latin typeface="Calibri"/>
                <a:cs typeface="Calibri"/>
              </a:rPr>
              <a:t>allowed</a:t>
            </a:r>
            <a:r>
              <a:rPr sz="1800" spc="-20" dirty="0">
                <a:latin typeface="Calibri"/>
                <a:cs typeface="Calibri"/>
              </a:rPr>
              <a:t> </a:t>
            </a:r>
            <a:r>
              <a:rPr sz="1800" dirty="0">
                <a:latin typeface="Calibri"/>
                <a:cs typeface="Calibri"/>
              </a:rPr>
              <a:t>except</a:t>
            </a:r>
            <a:r>
              <a:rPr sz="1800" spc="-3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rare</a:t>
            </a:r>
            <a:r>
              <a:rPr sz="1800" spc="-20" dirty="0">
                <a:latin typeface="Calibri"/>
                <a:cs typeface="Calibri"/>
              </a:rPr>
              <a:t> </a:t>
            </a:r>
            <a:r>
              <a:rPr sz="1800" dirty="0">
                <a:latin typeface="Calibri"/>
                <a:cs typeface="Calibri"/>
              </a:rPr>
              <a:t>circumstances</a:t>
            </a:r>
            <a:r>
              <a:rPr sz="1800" spc="-40" dirty="0">
                <a:latin typeface="Calibri"/>
                <a:cs typeface="Calibri"/>
              </a:rPr>
              <a:t> </a:t>
            </a:r>
            <a:r>
              <a:rPr sz="1800" dirty="0">
                <a:latin typeface="Calibri"/>
                <a:cs typeface="Calibri"/>
              </a:rPr>
              <a:t>–</a:t>
            </a:r>
            <a:r>
              <a:rPr sz="1800" spc="-25" dirty="0">
                <a:latin typeface="Calibri"/>
                <a:cs typeface="Calibri"/>
              </a:rPr>
              <a:t> </a:t>
            </a:r>
            <a:r>
              <a:rPr sz="1800" dirty="0">
                <a:latin typeface="Calibri"/>
                <a:cs typeface="Calibri"/>
              </a:rPr>
              <a:t>HLS</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reimburse</a:t>
            </a:r>
            <a:r>
              <a:rPr sz="1800" spc="-25" dirty="0">
                <a:latin typeface="Calibri"/>
                <a:cs typeface="Calibri"/>
              </a:rPr>
              <a:t> </a:t>
            </a:r>
            <a:r>
              <a:rPr sz="1800" dirty="0">
                <a:latin typeface="Calibri"/>
                <a:cs typeface="Calibri"/>
              </a:rPr>
              <a:t>at</a:t>
            </a:r>
            <a:r>
              <a:rPr sz="1800" spc="-30" dirty="0">
                <a:latin typeface="Calibri"/>
                <a:cs typeface="Calibri"/>
              </a:rPr>
              <a:t> </a:t>
            </a:r>
            <a:r>
              <a:rPr sz="1800" dirty="0">
                <a:latin typeface="Calibri"/>
                <a:cs typeface="Calibri"/>
              </a:rPr>
              <a:t>a</a:t>
            </a:r>
            <a:r>
              <a:rPr sz="1800" spc="-20" dirty="0">
                <a:latin typeface="Calibri"/>
                <a:cs typeface="Calibri"/>
              </a:rPr>
              <a:t> </a:t>
            </a:r>
            <a:r>
              <a:rPr sz="1800" spc="-10" dirty="0">
                <a:latin typeface="Calibri"/>
                <a:cs typeface="Calibri"/>
              </a:rPr>
              <a:t>lower </a:t>
            </a:r>
            <a:r>
              <a:rPr sz="1800" dirty="0">
                <a:latin typeface="Calibri"/>
                <a:cs typeface="Calibri"/>
              </a:rPr>
              <a:t>cost</a:t>
            </a:r>
            <a:r>
              <a:rPr sz="1800" spc="-20" dirty="0">
                <a:latin typeface="Calibri"/>
                <a:cs typeface="Calibri"/>
              </a:rPr>
              <a:t> </a:t>
            </a:r>
            <a:r>
              <a:rPr sz="1800" dirty="0">
                <a:latin typeface="Calibri"/>
                <a:cs typeface="Calibri"/>
              </a:rPr>
              <a:t>if</a:t>
            </a:r>
            <a:r>
              <a:rPr sz="1800" spc="-5" dirty="0">
                <a:latin typeface="Calibri"/>
                <a:cs typeface="Calibri"/>
              </a:rPr>
              <a:t> </a:t>
            </a:r>
            <a:r>
              <a:rPr sz="1800" dirty="0">
                <a:latin typeface="Calibri"/>
                <a:cs typeface="Calibri"/>
              </a:rPr>
              <a:t>prior</a:t>
            </a:r>
            <a:r>
              <a:rPr sz="1800" spc="-10" dirty="0">
                <a:latin typeface="Calibri"/>
                <a:cs typeface="Calibri"/>
              </a:rPr>
              <a:t> </a:t>
            </a:r>
            <a:r>
              <a:rPr sz="1800" dirty="0">
                <a:latin typeface="Calibri"/>
                <a:cs typeface="Calibri"/>
              </a:rPr>
              <a:t>permission</a:t>
            </a:r>
            <a:r>
              <a:rPr sz="1800" spc="5" dirty="0">
                <a:latin typeface="Calibri"/>
                <a:cs typeface="Calibri"/>
              </a:rPr>
              <a:t> </a:t>
            </a:r>
            <a:r>
              <a:rPr sz="1800" dirty="0">
                <a:latin typeface="Calibri"/>
                <a:cs typeface="Calibri"/>
              </a:rPr>
              <a:t>has</a:t>
            </a:r>
            <a:r>
              <a:rPr sz="1800" spc="-10" dirty="0">
                <a:latin typeface="Calibri"/>
                <a:cs typeface="Calibri"/>
              </a:rPr>
              <a:t> </a:t>
            </a:r>
            <a:r>
              <a:rPr sz="1800" dirty="0">
                <a:latin typeface="Calibri"/>
                <a:cs typeface="Calibri"/>
              </a:rPr>
              <a:t>not</a:t>
            </a:r>
            <a:r>
              <a:rPr sz="1800" spc="-10" dirty="0">
                <a:latin typeface="Calibri"/>
                <a:cs typeface="Calibri"/>
              </a:rPr>
              <a:t> </a:t>
            </a:r>
            <a:r>
              <a:rPr sz="1800" dirty="0">
                <a:latin typeface="Calibri"/>
                <a:cs typeface="Calibri"/>
              </a:rPr>
              <a:t>been</a:t>
            </a:r>
            <a:r>
              <a:rPr sz="1800" spc="5" dirty="0">
                <a:latin typeface="Calibri"/>
                <a:cs typeface="Calibri"/>
              </a:rPr>
              <a:t> </a:t>
            </a:r>
            <a:r>
              <a:rPr sz="1800" spc="-10" dirty="0">
                <a:latin typeface="Calibri"/>
                <a:cs typeface="Calibri"/>
              </a:rPr>
              <a:t>obtained</a:t>
            </a:r>
            <a:endParaRPr sz="1800" dirty="0">
              <a:latin typeface="Calibri"/>
              <a:cs typeface="Calibri"/>
            </a:endParaRPr>
          </a:p>
          <a:p>
            <a:pPr marL="298450" marR="699135" indent="-285750">
              <a:lnSpc>
                <a:spcPts val="1989"/>
              </a:lnSpc>
              <a:spcBef>
                <a:spcPts val="915"/>
              </a:spcBef>
              <a:buFont typeface="Arial"/>
              <a:buChar char="•"/>
              <a:tabLst>
                <a:tab pos="298450" algn="l"/>
              </a:tabLst>
            </a:pPr>
            <a:r>
              <a:rPr sz="1800" dirty="0">
                <a:latin typeface="Calibri"/>
                <a:cs typeface="Calibri"/>
              </a:rPr>
              <a:t>Gratuities:</a:t>
            </a:r>
            <a:r>
              <a:rPr sz="1800" spc="-40" dirty="0">
                <a:latin typeface="Calibri"/>
                <a:cs typeface="Calibri"/>
              </a:rPr>
              <a:t> </a:t>
            </a:r>
            <a:r>
              <a:rPr sz="1800" dirty="0">
                <a:latin typeface="Calibri"/>
                <a:cs typeface="Calibri"/>
              </a:rPr>
              <a:t>These</a:t>
            </a:r>
            <a:r>
              <a:rPr sz="1800" spc="-25" dirty="0">
                <a:latin typeface="Calibri"/>
                <a:cs typeface="Calibri"/>
              </a:rPr>
              <a:t> </a:t>
            </a:r>
            <a:r>
              <a:rPr sz="1800" dirty="0">
                <a:latin typeface="Calibri"/>
                <a:cs typeface="Calibri"/>
              </a:rPr>
              <a:t>should</a:t>
            </a:r>
            <a:r>
              <a:rPr sz="1800" spc="-30" dirty="0">
                <a:latin typeface="Calibri"/>
                <a:cs typeface="Calibri"/>
              </a:rPr>
              <a:t> </a:t>
            </a:r>
            <a:r>
              <a:rPr sz="1800" dirty="0">
                <a:latin typeface="Calibri"/>
                <a:cs typeface="Calibri"/>
              </a:rPr>
              <a:t>never</a:t>
            </a:r>
            <a:r>
              <a:rPr sz="1800" spc="-35" dirty="0">
                <a:latin typeface="Calibri"/>
                <a:cs typeface="Calibri"/>
              </a:rPr>
              <a:t> </a:t>
            </a:r>
            <a:r>
              <a:rPr sz="1800" dirty="0">
                <a:latin typeface="Calibri"/>
                <a:cs typeface="Calibri"/>
              </a:rPr>
              <a:t>exceed</a:t>
            </a:r>
            <a:r>
              <a:rPr sz="1800" spc="-30" dirty="0">
                <a:latin typeface="Calibri"/>
                <a:cs typeface="Calibri"/>
              </a:rPr>
              <a:t> </a:t>
            </a:r>
            <a:r>
              <a:rPr sz="1800" dirty="0">
                <a:latin typeface="Calibri"/>
                <a:cs typeface="Calibri"/>
              </a:rPr>
              <a:t>25%</a:t>
            </a:r>
            <a:r>
              <a:rPr sz="1800" spc="-30" dirty="0">
                <a:latin typeface="Calibri"/>
                <a:cs typeface="Calibri"/>
              </a:rPr>
              <a:t> </a:t>
            </a:r>
            <a:r>
              <a:rPr sz="1800" dirty="0">
                <a:latin typeface="Calibri"/>
                <a:cs typeface="Calibri"/>
              </a:rPr>
              <a:t>except</a:t>
            </a:r>
            <a:r>
              <a:rPr sz="1800" spc="-35" dirty="0">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rare</a:t>
            </a:r>
            <a:r>
              <a:rPr sz="1800" spc="-30" dirty="0">
                <a:latin typeface="Calibri"/>
                <a:cs typeface="Calibri"/>
              </a:rPr>
              <a:t> </a:t>
            </a:r>
            <a:r>
              <a:rPr sz="1800" dirty="0">
                <a:latin typeface="Calibri"/>
                <a:cs typeface="Calibri"/>
              </a:rPr>
              <a:t>circumstances</a:t>
            </a:r>
            <a:r>
              <a:rPr sz="1800" spc="-35" dirty="0">
                <a:latin typeface="Calibri"/>
                <a:cs typeface="Calibri"/>
              </a:rPr>
              <a:t> </a:t>
            </a:r>
            <a:r>
              <a:rPr sz="1800" dirty="0">
                <a:latin typeface="Calibri"/>
                <a:cs typeface="Calibri"/>
              </a:rPr>
              <a:t>which</a:t>
            </a:r>
            <a:r>
              <a:rPr sz="1800" spc="-30" dirty="0">
                <a:latin typeface="Calibri"/>
                <a:cs typeface="Calibri"/>
              </a:rPr>
              <a:t> </a:t>
            </a:r>
            <a:r>
              <a:rPr sz="1800" dirty="0">
                <a:latin typeface="Calibri"/>
                <a:cs typeface="Calibri"/>
              </a:rPr>
              <a:t>should</a:t>
            </a:r>
            <a:r>
              <a:rPr sz="1800" spc="-30" dirty="0">
                <a:latin typeface="Calibri"/>
                <a:cs typeface="Calibri"/>
              </a:rPr>
              <a:t> </a:t>
            </a:r>
            <a:r>
              <a:rPr sz="1800" dirty="0">
                <a:latin typeface="Calibri"/>
                <a:cs typeface="Calibri"/>
              </a:rPr>
              <a:t>be</a:t>
            </a:r>
            <a:r>
              <a:rPr sz="1800" spc="-30" dirty="0">
                <a:latin typeface="Calibri"/>
                <a:cs typeface="Calibri"/>
              </a:rPr>
              <a:t> </a:t>
            </a:r>
            <a:r>
              <a:rPr sz="1800" dirty="0">
                <a:latin typeface="Calibri"/>
                <a:cs typeface="Calibri"/>
              </a:rPr>
              <a:t>documented</a:t>
            </a:r>
            <a:r>
              <a:rPr sz="1800" spc="-30" dirty="0">
                <a:latin typeface="Calibri"/>
                <a:cs typeface="Calibri"/>
              </a:rPr>
              <a:t> </a:t>
            </a:r>
            <a:r>
              <a:rPr sz="1800" dirty="0">
                <a:latin typeface="Calibri"/>
                <a:cs typeface="Calibri"/>
              </a:rPr>
              <a:t>in</a:t>
            </a:r>
            <a:r>
              <a:rPr sz="1800" spc="-25" dirty="0">
                <a:latin typeface="Calibri"/>
                <a:cs typeface="Calibri"/>
              </a:rPr>
              <a:t> the </a:t>
            </a:r>
            <a:r>
              <a:rPr sz="1800" dirty="0">
                <a:latin typeface="Calibri"/>
                <a:cs typeface="Calibri"/>
              </a:rPr>
              <a:t>transaction.</a:t>
            </a:r>
            <a:r>
              <a:rPr sz="1800" spc="-30" dirty="0">
                <a:latin typeface="Calibri"/>
                <a:cs typeface="Calibri"/>
              </a:rPr>
              <a:t> </a:t>
            </a:r>
            <a:r>
              <a:rPr sz="1800" dirty="0">
                <a:latin typeface="Calibri"/>
                <a:cs typeface="Calibri"/>
              </a:rPr>
              <a:t>Prior</a:t>
            </a:r>
            <a:r>
              <a:rPr sz="1800" spc="-30" dirty="0">
                <a:latin typeface="Calibri"/>
                <a:cs typeface="Calibri"/>
              </a:rPr>
              <a:t> </a:t>
            </a:r>
            <a:r>
              <a:rPr sz="1800" dirty="0">
                <a:latin typeface="Calibri"/>
                <a:cs typeface="Calibri"/>
              </a:rPr>
              <a:t>approval</a:t>
            </a:r>
            <a:r>
              <a:rPr sz="1800" spc="-20" dirty="0">
                <a:latin typeface="Calibri"/>
                <a:cs typeface="Calibri"/>
              </a:rPr>
              <a:t> </a:t>
            </a:r>
            <a:r>
              <a:rPr sz="1800" dirty="0">
                <a:latin typeface="Calibri"/>
                <a:cs typeface="Calibri"/>
              </a:rPr>
              <a:t>is</a:t>
            </a:r>
            <a:r>
              <a:rPr sz="1800" spc="-30" dirty="0">
                <a:latin typeface="Calibri"/>
                <a:cs typeface="Calibri"/>
              </a:rPr>
              <a:t> </a:t>
            </a:r>
            <a:r>
              <a:rPr sz="1800" dirty="0">
                <a:latin typeface="Calibri"/>
                <a:cs typeface="Calibri"/>
              </a:rPr>
              <a:t>recommended</a:t>
            </a:r>
            <a:r>
              <a:rPr sz="1800" spc="-20" dirty="0">
                <a:latin typeface="Calibri"/>
                <a:cs typeface="Calibri"/>
              </a:rPr>
              <a:t> </a:t>
            </a:r>
            <a:r>
              <a:rPr sz="1800" dirty="0">
                <a:latin typeface="Calibri"/>
                <a:cs typeface="Calibri"/>
              </a:rPr>
              <a:t>as</a:t>
            </a:r>
            <a:r>
              <a:rPr sz="1800" spc="-25" dirty="0">
                <a:latin typeface="Calibri"/>
                <a:cs typeface="Calibri"/>
              </a:rPr>
              <a:t> </a:t>
            </a:r>
            <a:r>
              <a:rPr sz="1800" dirty="0">
                <a:latin typeface="Calibri"/>
                <a:cs typeface="Calibri"/>
              </a:rPr>
              <a:t>higher</a:t>
            </a:r>
            <a:r>
              <a:rPr sz="1800" spc="-30" dirty="0">
                <a:latin typeface="Calibri"/>
                <a:cs typeface="Calibri"/>
              </a:rPr>
              <a:t> </a:t>
            </a:r>
            <a:r>
              <a:rPr sz="1800" dirty="0">
                <a:latin typeface="Calibri"/>
                <a:cs typeface="Calibri"/>
              </a:rPr>
              <a:t>gratuities</a:t>
            </a:r>
            <a:r>
              <a:rPr sz="1800" spc="-25" dirty="0">
                <a:latin typeface="Calibri"/>
                <a:cs typeface="Calibri"/>
              </a:rPr>
              <a:t> </a:t>
            </a:r>
            <a:r>
              <a:rPr sz="1800" dirty="0">
                <a:latin typeface="Calibri"/>
                <a:cs typeface="Calibri"/>
              </a:rPr>
              <a:t>may</a:t>
            </a:r>
            <a:r>
              <a:rPr sz="1800" spc="-30"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reimbursed</a:t>
            </a:r>
            <a:r>
              <a:rPr sz="1800" spc="-20" dirty="0">
                <a:latin typeface="Calibri"/>
                <a:cs typeface="Calibri"/>
              </a:rPr>
              <a:t> </a:t>
            </a:r>
            <a:r>
              <a:rPr sz="1800" dirty="0">
                <a:latin typeface="Calibri"/>
                <a:cs typeface="Calibri"/>
              </a:rPr>
              <a:t>in</a:t>
            </a:r>
            <a:r>
              <a:rPr sz="1800" spc="-15" dirty="0">
                <a:latin typeface="Calibri"/>
                <a:cs typeface="Calibri"/>
              </a:rPr>
              <a:t> </a:t>
            </a:r>
            <a:r>
              <a:rPr sz="1800" spc="-20" dirty="0">
                <a:latin typeface="Calibri"/>
                <a:cs typeface="Calibri"/>
              </a:rPr>
              <a:t>full</a:t>
            </a:r>
            <a:endParaRPr sz="1800" dirty="0">
              <a:latin typeface="Calibri"/>
              <a:cs typeface="Calibri"/>
            </a:endParaRPr>
          </a:p>
          <a:p>
            <a:pPr marL="298450" marR="105410" indent="-285750">
              <a:lnSpc>
                <a:spcPts val="1989"/>
              </a:lnSpc>
              <a:spcBef>
                <a:spcPts val="915"/>
              </a:spcBef>
              <a:buFont typeface="Arial"/>
              <a:buChar char="•"/>
              <a:tabLst>
                <a:tab pos="298450" algn="l"/>
              </a:tabLst>
            </a:pPr>
            <a:r>
              <a:rPr sz="1800" dirty="0">
                <a:latin typeface="Calibri"/>
                <a:cs typeface="Calibri"/>
              </a:rPr>
              <a:t>Gifts:</a:t>
            </a:r>
            <a:r>
              <a:rPr sz="1800" spc="-5"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tangible</a:t>
            </a:r>
            <a:r>
              <a:rPr sz="1800" spc="-5" dirty="0">
                <a:latin typeface="Calibri"/>
                <a:cs typeface="Calibri"/>
              </a:rPr>
              <a:t> </a:t>
            </a:r>
            <a:r>
              <a:rPr sz="1800" dirty="0">
                <a:latin typeface="Calibri"/>
                <a:cs typeface="Calibri"/>
              </a:rPr>
              <a:t>items</a:t>
            </a:r>
            <a:r>
              <a:rPr sz="1800" spc="-15" dirty="0">
                <a:latin typeface="Calibri"/>
                <a:cs typeface="Calibri"/>
              </a:rPr>
              <a:t> </a:t>
            </a:r>
            <a:r>
              <a:rPr sz="1800" dirty="0">
                <a:latin typeface="Calibri"/>
                <a:cs typeface="Calibri"/>
              </a:rPr>
              <a:t>(i.e.,</a:t>
            </a:r>
            <a:r>
              <a:rPr sz="1800" spc="-10"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cash)</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must</a:t>
            </a:r>
            <a:r>
              <a:rPr sz="1800" spc="-15" dirty="0">
                <a:latin typeface="Calibri"/>
                <a:cs typeface="Calibri"/>
              </a:rPr>
              <a:t> </a:t>
            </a:r>
            <a:r>
              <a:rPr sz="1800" dirty="0">
                <a:latin typeface="Calibri"/>
                <a:cs typeface="Calibri"/>
              </a:rPr>
              <a:t>not</a:t>
            </a:r>
            <a:r>
              <a:rPr sz="1800" spc="-15" dirty="0">
                <a:latin typeface="Calibri"/>
                <a:cs typeface="Calibri"/>
              </a:rPr>
              <a:t> </a:t>
            </a:r>
            <a:r>
              <a:rPr sz="1800" dirty="0">
                <a:latin typeface="Calibri"/>
                <a:cs typeface="Calibri"/>
              </a:rPr>
              <a:t>be</a:t>
            </a:r>
            <a:r>
              <a:rPr sz="1800" spc="-5" dirty="0">
                <a:latin typeface="Calibri"/>
                <a:cs typeface="Calibri"/>
              </a:rPr>
              <a:t> </a:t>
            </a:r>
            <a:r>
              <a:rPr sz="1800" dirty="0">
                <a:latin typeface="Calibri"/>
                <a:cs typeface="Calibri"/>
              </a:rPr>
              <a:t>over</a:t>
            </a:r>
            <a:r>
              <a:rPr sz="1800" spc="-15" dirty="0">
                <a:latin typeface="Calibri"/>
                <a:cs typeface="Calibri"/>
              </a:rPr>
              <a:t> </a:t>
            </a:r>
            <a:r>
              <a:rPr sz="1800" dirty="0">
                <a:latin typeface="Calibri"/>
                <a:cs typeface="Calibri"/>
              </a:rPr>
              <a:t>$100</a:t>
            </a:r>
            <a:r>
              <a:rPr sz="1800" spc="-10" dirty="0">
                <a:latin typeface="Calibri"/>
                <a:cs typeface="Calibri"/>
              </a:rPr>
              <a:t> </a:t>
            </a:r>
            <a:r>
              <a:rPr sz="1800" dirty="0">
                <a:latin typeface="Calibri"/>
                <a:cs typeface="Calibri"/>
              </a:rPr>
              <a:t>(including</a:t>
            </a:r>
            <a:r>
              <a:rPr sz="1800" spc="-10" dirty="0">
                <a:latin typeface="Calibri"/>
                <a:cs typeface="Calibri"/>
              </a:rPr>
              <a:t> </a:t>
            </a:r>
            <a:r>
              <a:rPr sz="1800" dirty="0">
                <a:latin typeface="Calibri"/>
                <a:cs typeface="Calibri"/>
              </a:rPr>
              <a:t>shipping</a:t>
            </a:r>
            <a:r>
              <a:rPr sz="1800" spc="-10" dirty="0">
                <a:latin typeface="Calibri"/>
                <a:cs typeface="Calibri"/>
              </a:rPr>
              <a:t> </a:t>
            </a:r>
            <a:r>
              <a:rPr sz="1800" dirty="0">
                <a:latin typeface="Calibri"/>
                <a:cs typeface="Calibri"/>
              </a:rPr>
              <a:t>and</a:t>
            </a:r>
            <a:r>
              <a:rPr sz="1800" spc="-5" dirty="0">
                <a:latin typeface="Calibri"/>
                <a:cs typeface="Calibri"/>
              </a:rPr>
              <a:t> </a:t>
            </a:r>
            <a:r>
              <a:rPr sz="1800" dirty="0">
                <a:latin typeface="Calibri"/>
                <a:cs typeface="Calibri"/>
              </a:rPr>
              <a:t>handling).</a:t>
            </a:r>
            <a:r>
              <a:rPr sz="1800" spc="-10" dirty="0">
                <a:latin typeface="Calibri"/>
                <a:cs typeface="Calibri"/>
              </a:rPr>
              <a:t> Restrictions </a:t>
            </a:r>
            <a:r>
              <a:rPr sz="1800" dirty="0">
                <a:latin typeface="Calibri"/>
                <a:cs typeface="Calibri"/>
              </a:rPr>
              <a:t>and</a:t>
            </a:r>
            <a:r>
              <a:rPr sz="1800" spc="-15" dirty="0">
                <a:latin typeface="Calibri"/>
                <a:cs typeface="Calibri"/>
              </a:rPr>
              <a:t> </a:t>
            </a:r>
            <a:r>
              <a:rPr sz="1800" dirty="0">
                <a:latin typeface="Calibri"/>
                <a:cs typeface="Calibri"/>
              </a:rPr>
              <a:t>tax</a:t>
            </a:r>
            <a:r>
              <a:rPr sz="1800" spc="-20" dirty="0">
                <a:latin typeface="Calibri"/>
                <a:cs typeface="Calibri"/>
              </a:rPr>
              <a:t> </a:t>
            </a:r>
            <a:r>
              <a:rPr sz="1800" dirty="0">
                <a:latin typeface="Calibri"/>
                <a:cs typeface="Calibri"/>
              </a:rPr>
              <a:t>implications</a:t>
            </a:r>
            <a:r>
              <a:rPr sz="1800" spc="-20" dirty="0">
                <a:latin typeface="Calibri"/>
                <a:cs typeface="Calibri"/>
              </a:rPr>
              <a:t> </a:t>
            </a:r>
            <a:r>
              <a:rPr sz="1800" dirty="0">
                <a:latin typeface="Calibri"/>
                <a:cs typeface="Calibri"/>
              </a:rPr>
              <a:t>for</a:t>
            </a:r>
            <a:r>
              <a:rPr sz="1800" spc="-25" dirty="0">
                <a:latin typeface="Calibri"/>
                <a:cs typeface="Calibri"/>
              </a:rPr>
              <a:t> </a:t>
            </a:r>
            <a:r>
              <a:rPr sz="1800" dirty="0">
                <a:latin typeface="Calibri"/>
                <a:cs typeface="Calibri"/>
              </a:rPr>
              <a:t>each</a:t>
            </a:r>
            <a:r>
              <a:rPr sz="1800" spc="-10"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these</a:t>
            </a:r>
            <a:r>
              <a:rPr sz="1800" spc="-15" dirty="0">
                <a:latin typeface="Calibri"/>
                <a:cs typeface="Calibri"/>
              </a:rPr>
              <a:t> </a:t>
            </a:r>
            <a:r>
              <a:rPr sz="1800" dirty="0">
                <a:latin typeface="Calibri"/>
                <a:cs typeface="Calibri"/>
              </a:rPr>
              <a:t>situations</a:t>
            </a:r>
            <a:r>
              <a:rPr sz="1800" spc="-20" dirty="0">
                <a:latin typeface="Calibri"/>
                <a:cs typeface="Calibri"/>
              </a:rPr>
              <a:t> </a:t>
            </a:r>
            <a:r>
              <a:rPr sz="1800" dirty="0">
                <a:latin typeface="Calibri"/>
                <a:cs typeface="Calibri"/>
              </a:rPr>
              <a:t>are</a:t>
            </a:r>
            <a:r>
              <a:rPr sz="1800" spc="-10" dirty="0">
                <a:latin typeface="Calibri"/>
                <a:cs typeface="Calibri"/>
              </a:rPr>
              <a:t> </a:t>
            </a:r>
            <a:r>
              <a:rPr sz="1800" dirty="0">
                <a:latin typeface="Calibri"/>
                <a:cs typeface="Calibri"/>
              </a:rPr>
              <a:t>covered</a:t>
            </a:r>
            <a:r>
              <a:rPr sz="1800" spc="-15"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Gift</a:t>
            </a:r>
            <a:r>
              <a:rPr sz="1800" spc="-20" dirty="0">
                <a:latin typeface="Calibri"/>
                <a:cs typeface="Calibri"/>
              </a:rPr>
              <a:t> </a:t>
            </a:r>
            <a:r>
              <a:rPr sz="1800" spc="-10" dirty="0">
                <a:latin typeface="Calibri"/>
                <a:cs typeface="Calibri"/>
              </a:rPr>
              <a:t>policy</a:t>
            </a:r>
            <a:endParaRPr sz="18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3722" y="269747"/>
            <a:ext cx="10526395" cy="695960"/>
          </a:xfrm>
          <a:prstGeom prst="rect">
            <a:avLst/>
          </a:prstGeom>
        </p:spPr>
        <p:txBody>
          <a:bodyPr vert="horz" wrap="square" lIns="0" tIns="12700" rIns="0" bIns="0" rtlCol="0">
            <a:spAutoFit/>
          </a:bodyPr>
          <a:lstStyle/>
          <a:p>
            <a:pPr marL="12700">
              <a:lnSpc>
                <a:spcPct val="100000"/>
              </a:lnSpc>
              <a:spcBef>
                <a:spcPts val="100"/>
              </a:spcBef>
            </a:pPr>
            <a:r>
              <a:rPr dirty="0"/>
              <a:t>Disallowed</a:t>
            </a:r>
            <a:r>
              <a:rPr spc="-85" dirty="0"/>
              <a:t> </a:t>
            </a:r>
            <a:r>
              <a:rPr dirty="0"/>
              <a:t>Expenses</a:t>
            </a:r>
            <a:r>
              <a:rPr spc="-75" dirty="0"/>
              <a:t> </a:t>
            </a:r>
            <a:r>
              <a:rPr dirty="0"/>
              <a:t>for</a:t>
            </a:r>
            <a:r>
              <a:rPr spc="-80" dirty="0"/>
              <a:t> </a:t>
            </a:r>
            <a:r>
              <a:rPr spc="-10" dirty="0"/>
              <a:t>Reimbursement</a:t>
            </a:r>
          </a:p>
        </p:txBody>
      </p:sp>
      <p:sp>
        <p:nvSpPr>
          <p:cNvPr id="3" name="object 3"/>
          <p:cNvSpPr txBox="1"/>
          <p:nvPr/>
        </p:nvSpPr>
        <p:spPr>
          <a:xfrm>
            <a:off x="489556" y="841558"/>
            <a:ext cx="11160125" cy="5023485"/>
          </a:xfrm>
          <a:prstGeom prst="rect">
            <a:avLst/>
          </a:prstGeom>
        </p:spPr>
        <p:txBody>
          <a:bodyPr vert="horz" wrap="square" lIns="0" tIns="114935" rIns="0" bIns="0" rtlCol="0">
            <a:spAutoFit/>
          </a:bodyPr>
          <a:lstStyle/>
          <a:p>
            <a:pPr marL="53340" algn="ctr">
              <a:lnSpc>
                <a:spcPct val="100000"/>
              </a:lnSpc>
              <a:spcBef>
                <a:spcPts val="905"/>
              </a:spcBef>
            </a:pPr>
            <a:r>
              <a:rPr sz="2500" b="1" dirty="0">
                <a:latin typeface="Cambria"/>
                <a:cs typeface="Cambria"/>
              </a:rPr>
              <a:t>Page</a:t>
            </a:r>
            <a:r>
              <a:rPr sz="2500" b="1" spc="-30" dirty="0">
                <a:latin typeface="Cambria"/>
                <a:cs typeface="Cambria"/>
              </a:rPr>
              <a:t> </a:t>
            </a:r>
            <a:r>
              <a:rPr sz="2500" b="1" dirty="0">
                <a:latin typeface="Cambria"/>
                <a:cs typeface="Cambria"/>
              </a:rPr>
              <a:t>1</a:t>
            </a:r>
            <a:r>
              <a:rPr sz="2500" b="1" spc="-25" dirty="0">
                <a:latin typeface="Cambria"/>
                <a:cs typeface="Cambria"/>
              </a:rPr>
              <a:t> </a:t>
            </a:r>
            <a:r>
              <a:rPr sz="2500" b="1" dirty="0">
                <a:latin typeface="Cambria"/>
                <a:cs typeface="Cambria"/>
              </a:rPr>
              <a:t>of</a:t>
            </a:r>
            <a:r>
              <a:rPr sz="2500" b="1" spc="-25" dirty="0">
                <a:latin typeface="Cambria"/>
                <a:cs typeface="Cambria"/>
              </a:rPr>
              <a:t> </a:t>
            </a:r>
            <a:r>
              <a:rPr sz="2500" b="1" spc="-50" dirty="0">
                <a:latin typeface="Cambria"/>
                <a:cs typeface="Cambria"/>
              </a:rPr>
              <a:t>2</a:t>
            </a:r>
            <a:endParaRPr sz="2500" dirty="0">
              <a:latin typeface="Cambria"/>
              <a:cs typeface="Cambria"/>
            </a:endParaRPr>
          </a:p>
          <a:p>
            <a:pPr marL="12700" marR="378460">
              <a:lnSpc>
                <a:spcPts val="1900"/>
              </a:lnSpc>
              <a:spcBef>
                <a:spcPts val="860"/>
              </a:spcBef>
            </a:pPr>
            <a:r>
              <a:rPr sz="1800" dirty="0">
                <a:latin typeface="Calibri"/>
                <a:cs typeface="Calibri"/>
              </a:rPr>
              <a:t>Please</a:t>
            </a:r>
            <a:r>
              <a:rPr sz="1800" spc="-20" dirty="0">
                <a:latin typeface="Calibri"/>
                <a:cs typeface="Calibri"/>
              </a:rPr>
              <a:t> </a:t>
            </a:r>
            <a:r>
              <a:rPr sz="1800" dirty="0">
                <a:latin typeface="Calibri"/>
                <a:cs typeface="Calibri"/>
              </a:rPr>
              <a:t>note</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this</a:t>
            </a:r>
            <a:r>
              <a:rPr sz="1800" spc="-25" dirty="0">
                <a:latin typeface="Calibri"/>
                <a:cs typeface="Calibri"/>
              </a:rPr>
              <a:t> </a:t>
            </a:r>
            <a:r>
              <a:rPr sz="1800" dirty="0">
                <a:latin typeface="Calibri"/>
                <a:cs typeface="Calibri"/>
              </a:rPr>
              <a:t>list</a:t>
            </a:r>
            <a:r>
              <a:rPr sz="1800" spc="-25" dirty="0">
                <a:latin typeface="Calibri"/>
                <a:cs typeface="Calibri"/>
              </a:rPr>
              <a:t> </a:t>
            </a:r>
            <a:r>
              <a:rPr sz="1800" dirty="0">
                <a:latin typeface="Calibri"/>
                <a:cs typeface="Calibri"/>
              </a:rPr>
              <a:t>does</a:t>
            </a:r>
            <a:r>
              <a:rPr sz="1800" spc="-25" dirty="0">
                <a:latin typeface="Calibri"/>
                <a:cs typeface="Calibri"/>
              </a:rPr>
              <a:t> </a:t>
            </a:r>
            <a:r>
              <a:rPr sz="1800" dirty="0">
                <a:latin typeface="Calibri"/>
                <a:cs typeface="Calibri"/>
              </a:rPr>
              <a:t>not</a:t>
            </a:r>
            <a:r>
              <a:rPr sz="1800" spc="-25" dirty="0">
                <a:latin typeface="Calibri"/>
                <a:cs typeface="Calibri"/>
              </a:rPr>
              <a:t> </a:t>
            </a:r>
            <a:r>
              <a:rPr sz="1800" dirty="0">
                <a:latin typeface="Calibri"/>
                <a:cs typeface="Calibri"/>
              </a:rPr>
              <a:t>include</a:t>
            </a:r>
            <a:r>
              <a:rPr sz="1800" spc="-20" dirty="0">
                <a:latin typeface="Calibri"/>
                <a:cs typeface="Calibri"/>
              </a:rPr>
              <a:t> </a:t>
            </a:r>
            <a:r>
              <a:rPr sz="1800" dirty="0">
                <a:latin typeface="Calibri"/>
                <a:cs typeface="Calibri"/>
              </a:rPr>
              <a:t>EVERY</a:t>
            </a:r>
            <a:r>
              <a:rPr sz="1800" spc="-25" dirty="0">
                <a:latin typeface="Calibri"/>
                <a:cs typeface="Calibri"/>
              </a:rPr>
              <a:t> </a:t>
            </a:r>
            <a:r>
              <a:rPr sz="1800" dirty="0">
                <a:latin typeface="Calibri"/>
                <a:cs typeface="Calibri"/>
              </a:rPr>
              <a:t>expense</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may</a:t>
            </a:r>
            <a:r>
              <a:rPr sz="1800" spc="-25" dirty="0">
                <a:latin typeface="Calibri"/>
                <a:cs typeface="Calibri"/>
              </a:rPr>
              <a:t> </a:t>
            </a:r>
            <a:r>
              <a:rPr sz="1800" dirty="0">
                <a:latin typeface="Calibri"/>
                <a:cs typeface="Calibri"/>
              </a:rPr>
              <a:t>be</a:t>
            </a:r>
            <a:r>
              <a:rPr sz="1800" spc="-20" dirty="0">
                <a:latin typeface="Calibri"/>
                <a:cs typeface="Calibri"/>
              </a:rPr>
              <a:t> </a:t>
            </a:r>
            <a:r>
              <a:rPr sz="1800" dirty="0">
                <a:latin typeface="Calibri"/>
                <a:cs typeface="Calibri"/>
              </a:rPr>
              <a:t>disallowed.</a:t>
            </a:r>
            <a:r>
              <a:rPr sz="1800" spc="-25" dirty="0">
                <a:latin typeface="Calibri"/>
                <a:cs typeface="Calibri"/>
              </a:rPr>
              <a:t> </a:t>
            </a:r>
            <a:r>
              <a:rPr sz="1800" dirty="0">
                <a:latin typeface="Calibri"/>
                <a:cs typeface="Calibri"/>
              </a:rPr>
              <a:t>If</a:t>
            </a:r>
            <a:r>
              <a:rPr sz="1800" spc="-20" dirty="0">
                <a:latin typeface="Calibri"/>
                <a:cs typeface="Calibri"/>
              </a:rPr>
              <a:t> </a:t>
            </a:r>
            <a:r>
              <a:rPr sz="1800" dirty="0">
                <a:latin typeface="Calibri"/>
                <a:cs typeface="Calibri"/>
              </a:rPr>
              <a:t>you</a:t>
            </a:r>
            <a:r>
              <a:rPr sz="1800" spc="-20" dirty="0">
                <a:latin typeface="Calibri"/>
                <a:cs typeface="Calibri"/>
              </a:rPr>
              <a:t> </a:t>
            </a:r>
            <a:r>
              <a:rPr sz="1800" dirty="0">
                <a:latin typeface="Calibri"/>
                <a:cs typeface="Calibri"/>
              </a:rPr>
              <a:t>have</a:t>
            </a:r>
            <a:r>
              <a:rPr sz="1800" spc="-20" dirty="0">
                <a:latin typeface="Calibri"/>
                <a:cs typeface="Calibri"/>
              </a:rPr>
              <a:t> </a:t>
            </a:r>
            <a:r>
              <a:rPr sz="1800" dirty="0">
                <a:latin typeface="Calibri"/>
                <a:cs typeface="Calibri"/>
              </a:rPr>
              <a:t>any</a:t>
            </a:r>
            <a:r>
              <a:rPr sz="1800" spc="-25" dirty="0">
                <a:latin typeface="Calibri"/>
                <a:cs typeface="Calibri"/>
              </a:rPr>
              <a:t> </a:t>
            </a:r>
            <a:r>
              <a:rPr sz="1800" dirty="0">
                <a:latin typeface="Calibri"/>
                <a:cs typeface="Calibri"/>
              </a:rPr>
              <a:t>question</a:t>
            </a:r>
            <a:r>
              <a:rPr sz="1800" spc="-20" dirty="0">
                <a:latin typeface="Calibri"/>
                <a:cs typeface="Calibri"/>
              </a:rPr>
              <a:t> </a:t>
            </a:r>
            <a:r>
              <a:rPr sz="1800" dirty="0">
                <a:latin typeface="Calibri"/>
                <a:cs typeface="Calibri"/>
              </a:rPr>
              <a:t>that</a:t>
            </a:r>
            <a:r>
              <a:rPr sz="1800" spc="-20" dirty="0">
                <a:latin typeface="Calibri"/>
                <a:cs typeface="Calibri"/>
              </a:rPr>
              <a:t> </a:t>
            </a:r>
            <a:r>
              <a:rPr sz="1800" spc="-50" dirty="0">
                <a:latin typeface="Calibri"/>
                <a:cs typeface="Calibri"/>
              </a:rPr>
              <a:t>a </a:t>
            </a:r>
            <a:r>
              <a:rPr sz="1800" dirty="0">
                <a:latin typeface="Calibri"/>
                <a:cs typeface="Calibri"/>
              </a:rPr>
              <a:t>purchase</a:t>
            </a:r>
            <a:r>
              <a:rPr sz="1800" spc="-10" dirty="0">
                <a:latin typeface="Calibri"/>
                <a:cs typeface="Calibri"/>
              </a:rPr>
              <a:t> </a:t>
            </a:r>
            <a:r>
              <a:rPr sz="1800" dirty="0">
                <a:latin typeface="Calibri"/>
                <a:cs typeface="Calibri"/>
              </a:rPr>
              <a:t>may</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ineligible,</a:t>
            </a:r>
            <a:r>
              <a:rPr sz="1800" spc="-10" dirty="0">
                <a:latin typeface="Calibri"/>
                <a:cs typeface="Calibri"/>
              </a:rPr>
              <a:t> </a:t>
            </a:r>
            <a:r>
              <a:rPr sz="1800" dirty="0">
                <a:latin typeface="Calibri"/>
                <a:cs typeface="Calibri"/>
              </a:rPr>
              <a:t>please</a:t>
            </a:r>
            <a:r>
              <a:rPr sz="1800" spc="-1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in</a:t>
            </a:r>
            <a:r>
              <a:rPr sz="1800" spc="-5" dirty="0">
                <a:latin typeface="Calibri"/>
                <a:cs typeface="Calibri"/>
              </a:rPr>
              <a:t> </a:t>
            </a:r>
            <a:r>
              <a:rPr sz="1800" dirty="0">
                <a:latin typeface="Calibri"/>
                <a:cs typeface="Calibri"/>
              </a:rPr>
              <a:t>touch</a:t>
            </a:r>
            <a:r>
              <a:rPr sz="1800" spc="-10" dirty="0">
                <a:latin typeface="Calibri"/>
                <a:cs typeface="Calibri"/>
              </a:rPr>
              <a:t> </a:t>
            </a:r>
            <a:r>
              <a:rPr sz="1800" dirty="0">
                <a:latin typeface="Calibri"/>
                <a:cs typeface="Calibri"/>
              </a:rPr>
              <a:t>with</a:t>
            </a:r>
            <a:r>
              <a:rPr sz="1800" spc="-10" dirty="0">
                <a:latin typeface="Calibri"/>
                <a:cs typeface="Calibri"/>
              </a:rPr>
              <a:t> </a:t>
            </a:r>
            <a:r>
              <a:rPr sz="1800" dirty="0">
                <a:latin typeface="Calibri"/>
                <a:cs typeface="Calibri"/>
              </a:rPr>
              <a:t>your</a:t>
            </a:r>
            <a:r>
              <a:rPr sz="1800" spc="-15" dirty="0">
                <a:latin typeface="Calibri"/>
                <a:cs typeface="Calibri"/>
              </a:rPr>
              <a:t> </a:t>
            </a:r>
            <a:r>
              <a:rPr sz="1800" dirty="0">
                <a:latin typeface="Calibri"/>
                <a:cs typeface="Calibri"/>
              </a:rPr>
              <a:t>Finance</a:t>
            </a:r>
            <a:r>
              <a:rPr sz="1800" spc="-10" dirty="0">
                <a:latin typeface="Calibri"/>
                <a:cs typeface="Calibri"/>
              </a:rPr>
              <a:t> </a:t>
            </a:r>
            <a:r>
              <a:rPr sz="1800" dirty="0">
                <a:latin typeface="Calibri"/>
                <a:cs typeface="Calibri"/>
              </a:rPr>
              <a:t>Office</a:t>
            </a:r>
            <a:r>
              <a:rPr sz="1800" spc="-10" dirty="0">
                <a:latin typeface="Calibri"/>
                <a:cs typeface="Calibri"/>
              </a:rPr>
              <a:t> representative</a:t>
            </a:r>
            <a:r>
              <a:rPr sz="1800" spc="-5" dirty="0">
                <a:latin typeface="Calibri"/>
                <a:cs typeface="Calibri"/>
              </a:rPr>
              <a:t> </a:t>
            </a:r>
            <a:r>
              <a:rPr sz="1800" dirty="0">
                <a:latin typeface="Calibri"/>
                <a:cs typeface="Calibri"/>
              </a:rPr>
              <a:t>BEFORE</a:t>
            </a:r>
            <a:r>
              <a:rPr sz="1800" spc="-20" dirty="0">
                <a:latin typeface="Calibri"/>
                <a:cs typeface="Calibri"/>
              </a:rPr>
              <a:t> </a:t>
            </a:r>
            <a:r>
              <a:rPr sz="1800" dirty="0">
                <a:latin typeface="Calibri"/>
                <a:cs typeface="Calibri"/>
              </a:rPr>
              <a:t>making</a:t>
            </a:r>
            <a:r>
              <a:rPr sz="1800" spc="-15" dirty="0">
                <a:latin typeface="Calibri"/>
                <a:cs typeface="Calibri"/>
              </a:rPr>
              <a:t> </a:t>
            </a:r>
            <a:r>
              <a:rPr sz="1800" dirty="0">
                <a:latin typeface="Calibri"/>
                <a:cs typeface="Calibri"/>
              </a:rPr>
              <a:t>the</a:t>
            </a:r>
            <a:r>
              <a:rPr sz="1800" spc="-5" dirty="0">
                <a:latin typeface="Calibri"/>
                <a:cs typeface="Calibri"/>
              </a:rPr>
              <a:t> </a:t>
            </a:r>
            <a:r>
              <a:rPr sz="1800" spc="-10" dirty="0">
                <a:latin typeface="Calibri"/>
                <a:cs typeface="Calibri"/>
              </a:rPr>
              <a:t>purchase</a:t>
            </a:r>
            <a:endParaRPr sz="1800" dirty="0">
              <a:latin typeface="Calibri"/>
              <a:cs typeface="Calibri"/>
            </a:endParaRPr>
          </a:p>
          <a:p>
            <a:pPr marL="240665" indent="-227965">
              <a:lnSpc>
                <a:spcPct val="100000"/>
              </a:lnSpc>
              <a:spcBef>
                <a:spcPts val="815"/>
              </a:spcBef>
              <a:buFont typeface="Arial"/>
              <a:buChar char="•"/>
              <a:tabLst>
                <a:tab pos="240665" algn="l"/>
              </a:tabLst>
            </a:pPr>
            <a:r>
              <a:rPr sz="1800" spc="-20" dirty="0">
                <a:latin typeface="Calibri"/>
                <a:cs typeface="Calibri"/>
              </a:rPr>
              <a:t>Birthday,</a:t>
            </a:r>
            <a:r>
              <a:rPr sz="1800" spc="-30" dirty="0">
                <a:latin typeface="Calibri"/>
                <a:cs typeface="Calibri"/>
              </a:rPr>
              <a:t> </a:t>
            </a:r>
            <a:r>
              <a:rPr sz="1800" dirty="0">
                <a:latin typeface="Calibri"/>
                <a:cs typeface="Calibri"/>
              </a:rPr>
              <a:t>wedding,</a:t>
            </a:r>
            <a:r>
              <a:rPr sz="1800" spc="-15" dirty="0">
                <a:latin typeface="Calibri"/>
                <a:cs typeface="Calibri"/>
              </a:rPr>
              <a:t> </a:t>
            </a:r>
            <a:r>
              <a:rPr sz="1800" dirty="0">
                <a:latin typeface="Calibri"/>
                <a:cs typeface="Calibri"/>
              </a:rPr>
              <a:t>engagement,</a:t>
            </a:r>
            <a:r>
              <a:rPr sz="1800" spc="-20" dirty="0">
                <a:latin typeface="Calibri"/>
                <a:cs typeface="Calibri"/>
              </a:rPr>
              <a:t> </a:t>
            </a:r>
            <a:r>
              <a:rPr sz="1800" dirty="0">
                <a:latin typeface="Calibri"/>
                <a:cs typeface="Calibri"/>
              </a:rPr>
              <a:t>housewarming,</a:t>
            </a:r>
            <a:r>
              <a:rPr sz="1800" spc="-15"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baby</a:t>
            </a:r>
            <a:r>
              <a:rPr sz="1800" spc="-20" dirty="0">
                <a:latin typeface="Calibri"/>
                <a:cs typeface="Calibri"/>
              </a:rPr>
              <a:t> </a:t>
            </a:r>
            <a:r>
              <a:rPr sz="1800" dirty="0">
                <a:latin typeface="Calibri"/>
                <a:cs typeface="Calibri"/>
              </a:rPr>
              <a:t>shower</a:t>
            </a:r>
            <a:r>
              <a:rPr sz="1800" spc="-20" dirty="0">
                <a:latin typeface="Calibri"/>
                <a:cs typeface="Calibri"/>
              </a:rPr>
              <a:t> </a:t>
            </a:r>
            <a:r>
              <a:rPr sz="1800" spc="-10" dirty="0">
                <a:latin typeface="Calibri"/>
                <a:cs typeface="Calibri"/>
              </a:rPr>
              <a:t>gifts</a:t>
            </a:r>
            <a:endParaRPr sz="1800" dirty="0">
              <a:latin typeface="Calibri"/>
              <a:cs typeface="Calibri"/>
            </a:endParaRPr>
          </a:p>
          <a:p>
            <a:pPr marL="240665" marR="5080" indent="-228600">
              <a:lnSpc>
                <a:spcPts val="1900"/>
              </a:lnSpc>
              <a:spcBef>
                <a:spcPts val="1025"/>
              </a:spcBef>
              <a:buFont typeface="Arial"/>
              <a:buChar char="•"/>
              <a:tabLst>
                <a:tab pos="240665" algn="l"/>
              </a:tabLst>
            </a:pPr>
            <a:r>
              <a:rPr sz="1800" dirty="0">
                <a:latin typeface="Calibri"/>
                <a:cs typeface="Calibri"/>
              </a:rPr>
              <a:t>Personal</a:t>
            </a:r>
            <a:r>
              <a:rPr sz="1800" spc="-40" dirty="0">
                <a:latin typeface="Calibri"/>
                <a:cs typeface="Calibri"/>
              </a:rPr>
              <a:t> </a:t>
            </a:r>
            <a:r>
              <a:rPr sz="1800" dirty="0">
                <a:latin typeface="Calibri"/>
                <a:cs typeface="Calibri"/>
              </a:rPr>
              <a:t>expenses</a:t>
            </a:r>
            <a:r>
              <a:rPr sz="1800" spc="-3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services</a:t>
            </a:r>
            <a:r>
              <a:rPr sz="1800" spc="-30" dirty="0">
                <a:latin typeface="Calibri"/>
                <a:cs typeface="Calibri"/>
              </a:rPr>
              <a:t> </a:t>
            </a:r>
            <a:r>
              <a:rPr sz="1800" spc="-10" dirty="0">
                <a:latin typeface="Calibri"/>
                <a:cs typeface="Calibri"/>
              </a:rPr>
              <a:t>-</a:t>
            </a:r>
            <a:r>
              <a:rPr sz="1800" dirty="0">
                <a:latin typeface="Calibri"/>
                <a:cs typeface="Calibri"/>
              </a:rPr>
              <a:t>-</a:t>
            </a:r>
            <a:r>
              <a:rPr sz="1800" spc="-30" dirty="0">
                <a:latin typeface="Calibri"/>
                <a:cs typeface="Calibri"/>
              </a:rPr>
              <a:t> </a:t>
            </a:r>
            <a:r>
              <a:rPr sz="1800" dirty="0">
                <a:latin typeface="Calibri"/>
                <a:cs typeface="Calibri"/>
              </a:rPr>
              <a:t>clothing,</a:t>
            </a:r>
            <a:r>
              <a:rPr sz="1800" spc="-25" dirty="0">
                <a:latin typeface="Calibri"/>
                <a:cs typeface="Calibri"/>
              </a:rPr>
              <a:t> </a:t>
            </a:r>
            <a:r>
              <a:rPr sz="1800" dirty="0">
                <a:latin typeface="Calibri"/>
                <a:cs typeface="Calibri"/>
              </a:rPr>
              <a:t>home</a:t>
            </a:r>
            <a:r>
              <a:rPr sz="1800" spc="-20" dirty="0">
                <a:latin typeface="Calibri"/>
                <a:cs typeface="Calibri"/>
              </a:rPr>
              <a:t> </a:t>
            </a:r>
            <a:r>
              <a:rPr sz="1800" dirty="0">
                <a:latin typeface="Calibri"/>
                <a:cs typeface="Calibri"/>
              </a:rPr>
              <a:t>office</a:t>
            </a:r>
            <a:r>
              <a:rPr sz="1800" spc="-20" dirty="0">
                <a:latin typeface="Calibri"/>
                <a:cs typeface="Calibri"/>
              </a:rPr>
              <a:t> </a:t>
            </a:r>
            <a:r>
              <a:rPr sz="1800" dirty="0">
                <a:latin typeface="Calibri"/>
                <a:cs typeface="Calibri"/>
              </a:rPr>
              <a:t>furniture,</a:t>
            </a:r>
            <a:r>
              <a:rPr sz="1800" spc="-25" dirty="0">
                <a:latin typeface="Calibri"/>
                <a:cs typeface="Calibri"/>
              </a:rPr>
              <a:t> </a:t>
            </a:r>
            <a:r>
              <a:rPr sz="1800" dirty="0">
                <a:latin typeface="Calibri"/>
                <a:cs typeface="Calibri"/>
              </a:rPr>
              <a:t>briefcase,</a:t>
            </a:r>
            <a:r>
              <a:rPr sz="1800" spc="-25" dirty="0">
                <a:latin typeface="Calibri"/>
                <a:cs typeface="Calibri"/>
              </a:rPr>
              <a:t> </a:t>
            </a:r>
            <a:r>
              <a:rPr sz="1800" dirty="0">
                <a:latin typeface="Calibri"/>
                <a:cs typeface="Calibri"/>
              </a:rPr>
              <a:t>home</a:t>
            </a:r>
            <a:r>
              <a:rPr sz="1800" spc="-25" dirty="0">
                <a:latin typeface="Calibri"/>
                <a:cs typeface="Calibri"/>
              </a:rPr>
              <a:t> </a:t>
            </a:r>
            <a:r>
              <a:rPr sz="1800" dirty="0">
                <a:latin typeface="Calibri"/>
                <a:cs typeface="Calibri"/>
              </a:rPr>
              <a:t>internet</a:t>
            </a:r>
            <a:r>
              <a:rPr sz="1800" spc="-25" dirty="0">
                <a:latin typeface="Calibri"/>
                <a:cs typeface="Calibri"/>
              </a:rPr>
              <a:t> </a:t>
            </a:r>
            <a:r>
              <a:rPr sz="1800" dirty="0">
                <a:latin typeface="Calibri"/>
                <a:cs typeface="Calibri"/>
              </a:rPr>
              <a:t>costs,</a:t>
            </a:r>
            <a:r>
              <a:rPr sz="1800" spc="-25" dirty="0">
                <a:latin typeface="Calibri"/>
                <a:cs typeface="Calibri"/>
              </a:rPr>
              <a:t> </a:t>
            </a:r>
            <a:r>
              <a:rPr sz="1800" dirty="0">
                <a:latin typeface="Calibri"/>
                <a:cs typeface="Calibri"/>
              </a:rPr>
              <a:t>hotel</a:t>
            </a:r>
            <a:r>
              <a:rPr sz="1800" spc="-25" dirty="0">
                <a:latin typeface="Calibri"/>
                <a:cs typeface="Calibri"/>
              </a:rPr>
              <a:t> </a:t>
            </a:r>
            <a:r>
              <a:rPr sz="1800" spc="-10" dirty="0">
                <a:latin typeface="Calibri"/>
                <a:cs typeface="Calibri"/>
              </a:rPr>
              <a:t>entertainment expenses,</a:t>
            </a:r>
            <a:endParaRPr sz="1800" dirty="0">
              <a:latin typeface="Calibri"/>
              <a:cs typeface="Calibri"/>
            </a:endParaRPr>
          </a:p>
          <a:p>
            <a:pPr marL="240665" indent="-227965">
              <a:lnSpc>
                <a:spcPct val="100000"/>
              </a:lnSpc>
              <a:spcBef>
                <a:spcPts val="815"/>
              </a:spcBef>
              <a:buFont typeface="Arial"/>
              <a:buChar char="•"/>
              <a:tabLst>
                <a:tab pos="240665" algn="l"/>
              </a:tabLst>
            </a:pPr>
            <a:r>
              <a:rPr sz="1800" dirty="0">
                <a:latin typeface="Calibri"/>
                <a:cs typeface="Calibri"/>
              </a:rPr>
              <a:t>Lodging</a:t>
            </a:r>
            <a:r>
              <a:rPr sz="1800" spc="-20"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spouse</a:t>
            </a:r>
            <a:r>
              <a:rPr sz="1800" spc="-10" dirty="0">
                <a:latin typeface="Calibri"/>
                <a:cs typeface="Calibri"/>
              </a:rPr>
              <a:t> </a:t>
            </a:r>
            <a:r>
              <a:rPr sz="1800" dirty="0">
                <a:latin typeface="Calibri"/>
                <a:cs typeface="Calibri"/>
              </a:rPr>
              <a:t>or</a:t>
            </a:r>
            <a:r>
              <a:rPr sz="1800" spc="-20" dirty="0">
                <a:latin typeface="Calibri"/>
                <a:cs typeface="Calibri"/>
              </a:rPr>
              <a:t> </a:t>
            </a:r>
            <a:r>
              <a:rPr sz="1800" dirty="0">
                <a:latin typeface="Calibri"/>
                <a:cs typeface="Calibri"/>
              </a:rPr>
              <a:t>persons</a:t>
            </a:r>
            <a:r>
              <a:rPr sz="1800" spc="-20" dirty="0">
                <a:latin typeface="Calibri"/>
                <a:cs typeface="Calibri"/>
              </a:rPr>
              <a:t> </a:t>
            </a:r>
            <a:r>
              <a:rPr sz="1800" dirty="0">
                <a:latin typeface="Calibri"/>
                <a:cs typeface="Calibri"/>
              </a:rPr>
              <a:t>not</a:t>
            </a:r>
            <a:r>
              <a:rPr sz="1800" spc="-20" dirty="0">
                <a:latin typeface="Calibri"/>
                <a:cs typeface="Calibri"/>
              </a:rPr>
              <a:t> </a:t>
            </a:r>
            <a:r>
              <a:rPr sz="1800" dirty="0">
                <a:latin typeface="Calibri"/>
                <a:cs typeface="Calibri"/>
              </a:rPr>
              <a:t>engaged</a:t>
            </a:r>
            <a:r>
              <a:rPr sz="1800" spc="-10" dirty="0">
                <a:latin typeface="Calibri"/>
                <a:cs typeface="Calibri"/>
              </a:rPr>
              <a:t> </a:t>
            </a:r>
            <a:r>
              <a:rPr sz="1800" dirty="0">
                <a:latin typeface="Calibri"/>
                <a:cs typeface="Calibri"/>
              </a:rPr>
              <a:t>in</a:t>
            </a:r>
            <a:r>
              <a:rPr sz="1800" spc="-10" dirty="0">
                <a:latin typeface="Calibri"/>
                <a:cs typeface="Calibri"/>
              </a:rPr>
              <a:t> </a:t>
            </a:r>
            <a:r>
              <a:rPr sz="1800" dirty="0">
                <a:latin typeface="Calibri"/>
                <a:cs typeface="Calibri"/>
              </a:rPr>
              <a:t>Harvard</a:t>
            </a:r>
            <a:r>
              <a:rPr sz="1800" spc="-10" dirty="0">
                <a:latin typeface="Calibri"/>
                <a:cs typeface="Calibri"/>
              </a:rPr>
              <a:t> business</a:t>
            </a:r>
            <a:endParaRPr sz="1800" dirty="0">
              <a:latin typeface="Calibri"/>
              <a:cs typeface="Calibri"/>
            </a:endParaRPr>
          </a:p>
          <a:p>
            <a:pPr marL="240665" indent="-227965">
              <a:lnSpc>
                <a:spcPct val="100000"/>
              </a:lnSpc>
              <a:spcBef>
                <a:spcPts val="745"/>
              </a:spcBef>
              <a:buFont typeface="Arial"/>
              <a:buChar char="•"/>
              <a:tabLst>
                <a:tab pos="240665" algn="l"/>
              </a:tabLst>
            </a:pPr>
            <a:r>
              <a:rPr sz="1800" dirty="0">
                <a:latin typeface="Calibri"/>
                <a:cs typeface="Calibri"/>
              </a:rPr>
              <a:t>Personal</a:t>
            </a:r>
            <a:r>
              <a:rPr sz="1800" spc="-35" dirty="0">
                <a:latin typeface="Calibri"/>
                <a:cs typeface="Calibri"/>
              </a:rPr>
              <a:t> </a:t>
            </a:r>
            <a:r>
              <a:rPr sz="1800" dirty="0">
                <a:latin typeface="Calibri"/>
                <a:cs typeface="Calibri"/>
              </a:rPr>
              <a:t>alcohol</a:t>
            </a:r>
            <a:r>
              <a:rPr sz="1800" spc="-35" dirty="0">
                <a:latin typeface="Calibri"/>
                <a:cs typeface="Calibri"/>
              </a:rPr>
              <a:t> </a:t>
            </a:r>
            <a:r>
              <a:rPr sz="1800" dirty="0">
                <a:latin typeface="Calibri"/>
                <a:cs typeface="Calibri"/>
              </a:rPr>
              <a:t>consumption</a:t>
            </a:r>
            <a:r>
              <a:rPr sz="1800" spc="-25" dirty="0">
                <a:latin typeface="Calibri"/>
                <a:cs typeface="Calibri"/>
              </a:rPr>
              <a:t> </a:t>
            </a:r>
            <a:r>
              <a:rPr sz="1800" dirty="0">
                <a:latin typeface="Calibri"/>
                <a:cs typeface="Calibri"/>
              </a:rPr>
              <a:t>not</a:t>
            </a:r>
            <a:r>
              <a:rPr sz="1800" spc="-35" dirty="0">
                <a:latin typeface="Calibri"/>
                <a:cs typeface="Calibri"/>
              </a:rPr>
              <a:t> </a:t>
            </a:r>
            <a:r>
              <a:rPr sz="1800" dirty="0">
                <a:latin typeface="Calibri"/>
                <a:cs typeface="Calibri"/>
              </a:rPr>
              <a:t>related</a:t>
            </a:r>
            <a:r>
              <a:rPr sz="1800" spc="-3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a:t>
            </a:r>
            <a:r>
              <a:rPr sz="1800" spc="-35" dirty="0">
                <a:latin typeface="Calibri"/>
                <a:cs typeface="Calibri"/>
              </a:rPr>
              <a:t> </a:t>
            </a:r>
            <a:r>
              <a:rPr sz="1800" dirty="0">
                <a:latin typeface="Calibri"/>
                <a:cs typeface="Calibri"/>
              </a:rPr>
              <a:t>business</a:t>
            </a:r>
            <a:r>
              <a:rPr sz="1800" spc="-30" dirty="0">
                <a:latin typeface="Calibri"/>
                <a:cs typeface="Calibri"/>
              </a:rPr>
              <a:t> </a:t>
            </a:r>
            <a:r>
              <a:rPr sz="1800" spc="-10" dirty="0">
                <a:latin typeface="Calibri"/>
                <a:cs typeface="Calibri"/>
              </a:rPr>
              <a:t>meeting</a:t>
            </a:r>
            <a:endParaRPr sz="1800" dirty="0">
              <a:latin typeface="Calibri"/>
              <a:cs typeface="Calibri"/>
            </a:endParaRPr>
          </a:p>
          <a:p>
            <a:pPr marL="240665" indent="-227965">
              <a:lnSpc>
                <a:spcPct val="100000"/>
              </a:lnSpc>
              <a:spcBef>
                <a:spcPts val="840"/>
              </a:spcBef>
              <a:buFont typeface="Arial"/>
              <a:buChar char="•"/>
              <a:tabLst>
                <a:tab pos="240665" algn="l"/>
              </a:tabLst>
            </a:pPr>
            <a:r>
              <a:rPr sz="1800" spc="-25" dirty="0">
                <a:latin typeface="Calibri"/>
                <a:cs typeface="Calibri"/>
              </a:rPr>
              <a:t>Travel</a:t>
            </a:r>
            <a:r>
              <a:rPr sz="1800" spc="-20" dirty="0">
                <a:latin typeface="Calibri"/>
                <a:cs typeface="Calibri"/>
              </a:rPr>
              <a:t> </a:t>
            </a:r>
            <a:r>
              <a:rPr sz="1800" dirty="0">
                <a:latin typeface="Calibri"/>
                <a:cs typeface="Calibri"/>
              </a:rPr>
              <a:t>toiletries,</a:t>
            </a:r>
            <a:r>
              <a:rPr sz="1800" spc="-20" dirty="0">
                <a:latin typeface="Calibri"/>
                <a:cs typeface="Calibri"/>
              </a:rPr>
              <a:t> </a:t>
            </a:r>
            <a:r>
              <a:rPr sz="1800" dirty="0">
                <a:latin typeface="Calibri"/>
                <a:cs typeface="Calibri"/>
              </a:rPr>
              <a:t>dry</a:t>
            </a:r>
            <a:r>
              <a:rPr sz="1800" spc="-25" dirty="0">
                <a:latin typeface="Calibri"/>
                <a:cs typeface="Calibri"/>
              </a:rPr>
              <a:t> </a:t>
            </a:r>
            <a:r>
              <a:rPr sz="1800" dirty="0">
                <a:latin typeface="Calibri"/>
                <a:cs typeface="Calibri"/>
              </a:rPr>
              <a:t>cleaning,</a:t>
            </a:r>
            <a:r>
              <a:rPr sz="1800" spc="-20" dirty="0">
                <a:latin typeface="Calibri"/>
                <a:cs typeface="Calibri"/>
              </a:rPr>
              <a:t> </a:t>
            </a:r>
            <a:r>
              <a:rPr sz="1800" dirty="0">
                <a:latin typeface="Calibri"/>
                <a:cs typeface="Calibri"/>
              </a:rPr>
              <a:t>spa</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links</a:t>
            </a:r>
            <a:r>
              <a:rPr sz="1800" spc="-25" dirty="0">
                <a:latin typeface="Calibri"/>
                <a:cs typeface="Calibri"/>
              </a:rPr>
              <a:t> </a:t>
            </a:r>
            <a:r>
              <a:rPr sz="1800" dirty="0">
                <a:latin typeface="Calibri"/>
                <a:cs typeface="Calibri"/>
              </a:rPr>
              <a:t>fees,</a:t>
            </a:r>
            <a:r>
              <a:rPr sz="1800" spc="-15" dirty="0">
                <a:latin typeface="Calibri"/>
                <a:cs typeface="Calibri"/>
              </a:rPr>
              <a:t> </a:t>
            </a:r>
            <a:r>
              <a:rPr sz="1800" spc="-20" dirty="0">
                <a:latin typeface="Calibri"/>
                <a:cs typeface="Calibri"/>
              </a:rPr>
              <a:t>etc.</a:t>
            </a:r>
            <a:endParaRPr sz="1800" dirty="0">
              <a:latin typeface="Calibri"/>
              <a:cs typeface="Calibri"/>
            </a:endParaRPr>
          </a:p>
          <a:p>
            <a:pPr marL="240665" indent="-227965">
              <a:lnSpc>
                <a:spcPct val="100000"/>
              </a:lnSpc>
              <a:spcBef>
                <a:spcPts val="745"/>
              </a:spcBef>
              <a:buFont typeface="Arial"/>
              <a:buChar char="•"/>
              <a:tabLst>
                <a:tab pos="240665" algn="l"/>
              </a:tabLst>
            </a:pPr>
            <a:r>
              <a:rPr sz="1800" spc="-30" dirty="0">
                <a:latin typeface="Calibri"/>
                <a:cs typeface="Calibri"/>
              </a:rPr>
              <a:t>First-</a:t>
            </a:r>
            <a:r>
              <a:rPr sz="1800" dirty="0">
                <a:latin typeface="Calibri"/>
                <a:cs typeface="Calibri"/>
              </a:rPr>
              <a:t>class</a:t>
            </a:r>
            <a:r>
              <a:rPr sz="1800" spc="-4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other</a:t>
            </a:r>
            <a:r>
              <a:rPr sz="1800" spc="-25" dirty="0">
                <a:latin typeface="Calibri"/>
                <a:cs typeface="Calibri"/>
              </a:rPr>
              <a:t> </a:t>
            </a:r>
            <a:r>
              <a:rPr sz="1800" spc="-10" dirty="0">
                <a:latin typeface="Calibri"/>
                <a:cs typeface="Calibri"/>
              </a:rPr>
              <a:t>extravagant</a:t>
            </a:r>
            <a:r>
              <a:rPr sz="1800" spc="-25" dirty="0">
                <a:latin typeface="Calibri"/>
                <a:cs typeface="Calibri"/>
              </a:rPr>
              <a:t> </a:t>
            </a:r>
            <a:r>
              <a:rPr sz="1800" dirty="0">
                <a:latin typeface="Calibri"/>
                <a:cs typeface="Calibri"/>
              </a:rPr>
              <a:t>travel</a:t>
            </a:r>
            <a:r>
              <a:rPr sz="1800" spc="-20" dirty="0">
                <a:latin typeface="Calibri"/>
                <a:cs typeface="Calibri"/>
              </a:rPr>
              <a:t> </a:t>
            </a:r>
            <a:r>
              <a:rPr sz="1800" spc="-10" dirty="0">
                <a:latin typeface="Calibri"/>
                <a:cs typeface="Calibri"/>
              </a:rPr>
              <a:t>arrangements.</a:t>
            </a:r>
            <a:endParaRPr sz="1800" dirty="0">
              <a:latin typeface="Calibri"/>
              <a:cs typeface="Calibri"/>
            </a:endParaRPr>
          </a:p>
          <a:p>
            <a:pPr marL="240665" indent="-227965">
              <a:lnSpc>
                <a:spcPct val="100000"/>
              </a:lnSpc>
              <a:spcBef>
                <a:spcPts val="840"/>
              </a:spcBef>
              <a:buFont typeface="Arial"/>
              <a:buChar char="•"/>
              <a:tabLst>
                <a:tab pos="240665" algn="l"/>
              </a:tabLst>
            </a:pPr>
            <a:r>
              <a:rPr sz="1800" dirty="0">
                <a:latin typeface="Calibri"/>
                <a:cs typeface="Calibri"/>
              </a:rPr>
              <a:t>First</a:t>
            </a:r>
            <a:r>
              <a:rPr sz="1800" spc="-45" dirty="0">
                <a:latin typeface="Calibri"/>
                <a:cs typeface="Calibri"/>
              </a:rPr>
              <a:t> </a:t>
            </a:r>
            <a:r>
              <a:rPr sz="1800" dirty="0">
                <a:latin typeface="Calibri"/>
                <a:cs typeface="Calibri"/>
              </a:rPr>
              <a:t>class</a:t>
            </a:r>
            <a:r>
              <a:rPr sz="1800" spc="-45" dirty="0">
                <a:latin typeface="Calibri"/>
                <a:cs typeface="Calibri"/>
              </a:rPr>
              <a:t> </a:t>
            </a:r>
            <a:r>
              <a:rPr sz="1800" dirty="0">
                <a:latin typeface="Calibri"/>
                <a:cs typeface="Calibri"/>
              </a:rPr>
              <a:t>travel</a:t>
            </a:r>
            <a:r>
              <a:rPr sz="1800" spc="-35" dirty="0">
                <a:latin typeface="Calibri"/>
                <a:cs typeface="Calibri"/>
              </a:rPr>
              <a:t> </a:t>
            </a:r>
            <a:r>
              <a:rPr sz="1800" dirty="0">
                <a:latin typeface="Calibri"/>
                <a:cs typeface="Calibri"/>
              </a:rPr>
              <a:t>is</a:t>
            </a:r>
            <a:r>
              <a:rPr sz="1800" spc="-45" dirty="0">
                <a:latin typeface="Calibri"/>
                <a:cs typeface="Calibri"/>
              </a:rPr>
              <a:t> </a:t>
            </a:r>
            <a:r>
              <a:rPr sz="1800" dirty="0">
                <a:latin typeface="Calibri"/>
                <a:cs typeface="Calibri"/>
              </a:rPr>
              <a:t>sometimes</a:t>
            </a:r>
            <a:r>
              <a:rPr sz="1800" spc="-40" dirty="0">
                <a:latin typeface="Calibri"/>
                <a:cs typeface="Calibri"/>
              </a:rPr>
              <a:t> </a:t>
            </a:r>
            <a:r>
              <a:rPr sz="1800" dirty="0">
                <a:latin typeface="Calibri"/>
                <a:cs typeface="Calibri"/>
              </a:rPr>
              <a:t>permitted</a:t>
            </a:r>
            <a:r>
              <a:rPr sz="1800" spc="-3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VIP’s</a:t>
            </a:r>
            <a:r>
              <a:rPr sz="1800" spc="-45" dirty="0">
                <a:latin typeface="Calibri"/>
                <a:cs typeface="Calibri"/>
              </a:rPr>
              <a:t> </a:t>
            </a:r>
            <a:r>
              <a:rPr sz="1800" dirty="0">
                <a:latin typeface="Calibri"/>
                <a:cs typeface="Calibri"/>
              </a:rPr>
              <a:t>or</a:t>
            </a:r>
            <a:r>
              <a:rPr sz="1800" spc="-40" dirty="0">
                <a:latin typeface="Calibri"/>
                <a:cs typeface="Calibri"/>
              </a:rPr>
              <a:t> </a:t>
            </a:r>
            <a:r>
              <a:rPr sz="1800" dirty="0">
                <a:latin typeface="Calibri"/>
                <a:cs typeface="Calibri"/>
              </a:rPr>
              <a:t>for</a:t>
            </a:r>
            <a:r>
              <a:rPr sz="1800" spc="-45" dirty="0">
                <a:latin typeface="Calibri"/>
                <a:cs typeface="Calibri"/>
              </a:rPr>
              <a:t> </a:t>
            </a:r>
            <a:r>
              <a:rPr sz="1800" dirty="0">
                <a:latin typeface="Calibri"/>
                <a:cs typeface="Calibri"/>
              </a:rPr>
              <a:t>medical</a:t>
            </a:r>
            <a:r>
              <a:rPr sz="1800" spc="-35" dirty="0">
                <a:latin typeface="Calibri"/>
                <a:cs typeface="Calibri"/>
              </a:rPr>
              <a:t> </a:t>
            </a:r>
            <a:r>
              <a:rPr sz="1800" spc="-10" dirty="0">
                <a:latin typeface="Calibri"/>
                <a:cs typeface="Calibri"/>
              </a:rPr>
              <a:t>reasons</a:t>
            </a:r>
            <a:endParaRPr sz="1800" dirty="0">
              <a:latin typeface="Calibri"/>
              <a:cs typeface="Calibri"/>
            </a:endParaRPr>
          </a:p>
          <a:p>
            <a:pPr marL="697865" lvl="1" indent="-228600">
              <a:lnSpc>
                <a:spcPct val="100000"/>
              </a:lnSpc>
              <a:spcBef>
                <a:spcPts val="240"/>
              </a:spcBef>
              <a:buFont typeface="Arial"/>
              <a:buChar char="•"/>
              <a:tabLst>
                <a:tab pos="697865" algn="l"/>
              </a:tabLst>
            </a:pPr>
            <a:r>
              <a:rPr sz="1800" dirty="0">
                <a:latin typeface="Calibri"/>
                <a:cs typeface="Calibri"/>
              </a:rPr>
              <a:t>If</a:t>
            </a:r>
            <a:r>
              <a:rPr sz="1800" spc="-20" dirty="0">
                <a:latin typeface="Calibri"/>
                <a:cs typeface="Calibri"/>
              </a:rPr>
              <a:t> </a:t>
            </a:r>
            <a:r>
              <a:rPr sz="1800" dirty="0">
                <a:latin typeface="Calibri"/>
                <a:cs typeface="Calibri"/>
              </a:rPr>
              <a:t>it</a:t>
            </a:r>
            <a:r>
              <a:rPr sz="1800" spc="-20" dirty="0">
                <a:latin typeface="Calibri"/>
                <a:cs typeface="Calibri"/>
              </a:rPr>
              <a:t> </a:t>
            </a:r>
            <a:r>
              <a:rPr sz="1800" dirty="0">
                <a:latin typeface="Calibri"/>
                <a:cs typeface="Calibri"/>
              </a:rPr>
              <a:t>is</a:t>
            </a:r>
            <a:r>
              <a:rPr sz="1800" spc="-25" dirty="0">
                <a:latin typeface="Calibri"/>
                <a:cs typeface="Calibri"/>
              </a:rPr>
              <a:t> </a:t>
            </a:r>
            <a:r>
              <a:rPr sz="1800" dirty="0">
                <a:latin typeface="Calibri"/>
                <a:cs typeface="Calibri"/>
              </a:rPr>
              <a:t>for</a:t>
            </a:r>
            <a:r>
              <a:rPr sz="1800" spc="-20" dirty="0">
                <a:latin typeface="Calibri"/>
                <a:cs typeface="Calibri"/>
              </a:rPr>
              <a:t> </a:t>
            </a:r>
            <a:r>
              <a:rPr sz="1800" dirty="0">
                <a:latin typeface="Calibri"/>
                <a:cs typeface="Calibri"/>
              </a:rPr>
              <a:t>a</a:t>
            </a:r>
            <a:r>
              <a:rPr sz="1800" spc="-20" dirty="0">
                <a:latin typeface="Calibri"/>
                <a:cs typeface="Calibri"/>
              </a:rPr>
              <a:t> </a:t>
            </a:r>
            <a:r>
              <a:rPr sz="1800" dirty="0">
                <a:latin typeface="Calibri"/>
                <a:cs typeface="Calibri"/>
              </a:rPr>
              <a:t>medical</a:t>
            </a:r>
            <a:r>
              <a:rPr sz="1800" spc="-15" dirty="0">
                <a:latin typeface="Calibri"/>
                <a:cs typeface="Calibri"/>
              </a:rPr>
              <a:t> </a:t>
            </a:r>
            <a:r>
              <a:rPr sz="1800" dirty="0">
                <a:latin typeface="Calibri"/>
                <a:cs typeface="Calibri"/>
              </a:rPr>
              <a:t>reason</a:t>
            </a:r>
            <a:r>
              <a:rPr sz="1800" spc="-10" dirty="0">
                <a:latin typeface="Calibri"/>
                <a:cs typeface="Calibri"/>
              </a:rPr>
              <a:t> </a:t>
            </a:r>
            <a:r>
              <a:rPr sz="1800" dirty="0">
                <a:latin typeface="Calibri"/>
                <a:cs typeface="Calibri"/>
              </a:rPr>
              <a:t>then</a:t>
            </a:r>
            <a:r>
              <a:rPr sz="1800" spc="-15" dirty="0">
                <a:latin typeface="Calibri"/>
                <a:cs typeface="Calibri"/>
              </a:rPr>
              <a:t> </a:t>
            </a:r>
            <a:r>
              <a:rPr sz="1800" dirty="0">
                <a:latin typeface="Calibri"/>
                <a:cs typeface="Calibri"/>
              </a:rPr>
              <a:t>the</a:t>
            </a:r>
            <a:r>
              <a:rPr sz="1800" spc="-10" dirty="0">
                <a:latin typeface="Calibri"/>
                <a:cs typeface="Calibri"/>
              </a:rPr>
              <a:t> </a:t>
            </a:r>
            <a:r>
              <a:rPr sz="1800" dirty="0">
                <a:latin typeface="Calibri"/>
                <a:cs typeface="Calibri"/>
              </a:rPr>
              <a:t>class</a:t>
            </a:r>
            <a:r>
              <a:rPr sz="1800" spc="-25" dirty="0">
                <a:latin typeface="Calibri"/>
                <a:cs typeface="Calibri"/>
              </a:rPr>
              <a:t> </a:t>
            </a:r>
            <a:r>
              <a:rPr sz="1800" dirty="0">
                <a:latin typeface="Calibri"/>
                <a:cs typeface="Calibri"/>
              </a:rPr>
              <a:t>of</a:t>
            </a:r>
            <a:r>
              <a:rPr sz="1800" spc="-15" dirty="0">
                <a:latin typeface="Calibri"/>
                <a:cs typeface="Calibri"/>
              </a:rPr>
              <a:t> </a:t>
            </a:r>
            <a:r>
              <a:rPr sz="1800" dirty="0">
                <a:latin typeface="Calibri"/>
                <a:cs typeface="Calibri"/>
              </a:rPr>
              <a:t>travel</a:t>
            </a:r>
            <a:r>
              <a:rPr sz="1800" spc="-20" dirty="0">
                <a:latin typeface="Calibri"/>
                <a:cs typeface="Calibri"/>
              </a:rPr>
              <a:t> </a:t>
            </a:r>
            <a:r>
              <a:rPr sz="1800" dirty="0">
                <a:latin typeface="Calibri"/>
                <a:cs typeface="Calibri"/>
              </a:rPr>
              <a:t>needs</a:t>
            </a:r>
            <a:r>
              <a:rPr sz="1800" spc="-20" dirty="0">
                <a:latin typeface="Calibri"/>
                <a:cs typeface="Calibri"/>
              </a:rPr>
              <a:t> </a:t>
            </a:r>
            <a:r>
              <a:rPr sz="1800" dirty="0">
                <a:latin typeface="Calibri"/>
                <a:cs typeface="Calibri"/>
              </a:rPr>
              <a:t>to</a:t>
            </a:r>
            <a:r>
              <a:rPr sz="1800" spc="-20" dirty="0">
                <a:latin typeface="Calibri"/>
                <a:cs typeface="Calibri"/>
              </a:rPr>
              <a:t> </a:t>
            </a:r>
            <a:r>
              <a:rPr sz="1800" dirty="0">
                <a:latin typeface="Calibri"/>
                <a:cs typeface="Calibri"/>
              </a:rPr>
              <a:t>be</a:t>
            </a:r>
            <a:r>
              <a:rPr sz="1800" spc="-10" dirty="0">
                <a:latin typeface="Calibri"/>
                <a:cs typeface="Calibri"/>
              </a:rPr>
              <a:t> </a:t>
            </a:r>
            <a:r>
              <a:rPr sz="1800" dirty="0">
                <a:latin typeface="Calibri"/>
                <a:cs typeface="Calibri"/>
              </a:rPr>
              <a:t>requested,</a:t>
            </a:r>
            <a:r>
              <a:rPr sz="1800" spc="-15" dirty="0">
                <a:latin typeface="Calibri"/>
                <a:cs typeface="Calibri"/>
              </a:rPr>
              <a:t> </a:t>
            </a:r>
            <a:r>
              <a:rPr sz="1800" dirty="0">
                <a:latin typeface="Calibri"/>
                <a:cs typeface="Calibri"/>
              </a:rPr>
              <a:t>approved</a:t>
            </a:r>
            <a:r>
              <a:rPr sz="1800" spc="-15" dirty="0">
                <a:latin typeface="Calibri"/>
                <a:cs typeface="Calibri"/>
              </a:rPr>
              <a:t> </a:t>
            </a:r>
            <a:r>
              <a:rPr sz="1800" dirty="0">
                <a:latin typeface="Calibri"/>
                <a:cs typeface="Calibri"/>
              </a:rPr>
              <a:t>and</a:t>
            </a:r>
            <a:r>
              <a:rPr sz="1800" spc="-10" dirty="0">
                <a:latin typeface="Calibri"/>
                <a:cs typeface="Calibri"/>
              </a:rPr>
              <a:t> documented.</a:t>
            </a:r>
            <a:endParaRPr sz="1800" dirty="0">
              <a:latin typeface="Calibri"/>
              <a:cs typeface="Calibri"/>
            </a:endParaRPr>
          </a:p>
          <a:p>
            <a:pPr>
              <a:lnSpc>
                <a:spcPct val="100000"/>
              </a:lnSpc>
              <a:spcBef>
                <a:spcPts val="20"/>
              </a:spcBef>
            </a:pPr>
            <a:endParaRPr sz="3050" dirty="0">
              <a:latin typeface="Calibri"/>
              <a:cs typeface="Calibri"/>
            </a:endParaRPr>
          </a:p>
          <a:p>
            <a:pPr marL="12700">
              <a:lnSpc>
                <a:spcPct val="100000"/>
              </a:lnSpc>
            </a:pPr>
            <a:r>
              <a:rPr sz="1800" b="1" dirty="0">
                <a:latin typeface="Calibri"/>
                <a:cs typeface="Calibri"/>
              </a:rPr>
              <a:t>Disallowed</a:t>
            </a:r>
            <a:r>
              <a:rPr sz="1800" b="1" spc="-55" dirty="0">
                <a:latin typeface="Calibri"/>
                <a:cs typeface="Calibri"/>
              </a:rPr>
              <a:t> </a:t>
            </a:r>
            <a:r>
              <a:rPr sz="1800" b="1" dirty="0">
                <a:latin typeface="Calibri"/>
                <a:cs typeface="Calibri"/>
              </a:rPr>
              <a:t>expenses</a:t>
            </a:r>
            <a:r>
              <a:rPr sz="1800" b="1" spc="-60" dirty="0">
                <a:latin typeface="Calibri"/>
                <a:cs typeface="Calibri"/>
              </a:rPr>
              <a:t> </a:t>
            </a:r>
            <a:r>
              <a:rPr sz="1800" b="1" dirty="0">
                <a:latin typeface="Calibri"/>
                <a:cs typeface="Calibri"/>
              </a:rPr>
              <a:t>continued</a:t>
            </a:r>
            <a:r>
              <a:rPr sz="1800" b="1" spc="-55" dirty="0">
                <a:latin typeface="Calibri"/>
                <a:cs typeface="Calibri"/>
              </a:rPr>
              <a:t> </a:t>
            </a:r>
            <a:r>
              <a:rPr sz="1800" b="1" dirty="0">
                <a:latin typeface="Calibri"/>
                <a:cs typeface="Calibri"/>
              </a:rPr>
              <a:t>on</a:t>
            </a:r>
            <a:r>
              <a:rPr sz="1800" b="1" spc="-55" dirty="0">
                <a:latin typeface="Calibri"/>
                <a:cs typeface="Calibri"/>
              </a:rPr>
              <a:t> </a:t>
            </a:r>
            <a:r>
              <a:rPr sz="1800" b="1" dirty="0">
                <a:latin typeface="Calibri"/>
                <a:cs typeface="Calibri"/>
              </a:rPr>
              <a:t>next</a:t>
            </a:r>
            <a:r>
              <a:rPr sz="1800" b="1" spc="-50" dirty="0">
                <a:latin typeface="Calibri"/>
                <a:cs typeface="Calibri"/>
              </a:rPr>
              <a:t> </a:t>
            </a:r>
            <a:r>
              <a:rPr sz="1800" b="1" spc="-20" dirty="0">
                <a:latin typeface="Calibri"/>
                <a:cs typeface="Calibri"/>
              </a:rPr>
              <a:t>page</a:t>
            </a:r>
            <a:endParaRPr sz="1800" dirty="0">
              <a:latin typeface="Calibri"/>
              <a:cs typeface="Calibri"/>
            </a:endParaRPr>
          </a:p>
        </p:txBody>
      </p:sp>
      <p:sp>
        <p:nvSpPr>
          <p:cNvPr id="4" name="object 4"/>
          <p:cNvSpPr/>
          <p:nvPr/>
        </p:nvSpPr>
        <p:spPr>
          <a:xfrm>
            <a:off x="275770" y="5981356"/>
            <a:ext cx="5083810" cy="0"/>
          </a:xfrm>
          <a:custGeom>
            <a:avLst/>
            <a:gdLst/>
            <a:ahLst/>
            <a:cxnLst/>
            <a:rect l="l" t="t" r="r" b="b"/>
            <a:pathLst>
              <a:path w="5083810">
                <a:moveTo>
                  <a:pt x="0" y="0"/>
                </a:moveTo>
                <a:lnTo>
                  <a:pt x="5083329" y="1"/>
                </a:lnTo>
              </a:path>
            </a:pathLst>
          </a:custGeom>
          <a:ln w="25400">
            <a:solidFill>
              <a:srgbClr val="000000"/>
            </a:solidFill>
          </a:ln>
        </p:spPr>
        <p:txBody>
          <a:bodyPr wrap="square" lIns="0" tIns="0" rIns="0" bIns="0" rtlCol="0"/>
          <a:lstStyle/>
          <a:p>
            <a:endParaRPr/>
          </a:p>
        </p:txBody>
      </p:sp>
      <p:sp>
        <p:nvSpPr>
          <p:cNvPr id="5" name="object 5"/>
          <p:cNvSpPr/>
          <p:nvPr/>
        </p:nvSpPr>
        <p:spPr>
          <a:xfrm>
            <a:off x="6832896" y="5961057"/>
            <a:ext cx="5083810" cy="0"/>
          </a:xfrm>
          <a:custGeom>
            <a:avLst/>
            <a:gdLst/>
            <a:ahLst/>
            <a:cxnLst/>
            <a:rect l="l" t="t" r="r" b="b"/>
            <a:pathLst>
              <a:path w="5083809">
                <a:moveTo>
                  <a:pt x="0" y="0"/>
                </a:moveTo>
                <a:lnTo>
                  <a:pt x="5083329" y="1"/>
                </a:lnTo>
              </a:path>
            </a:pathLst>
          </a:custGeom>
          <a:ln w="25400">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5609</TotalTime>
  <Words>3498</Words>
  <Application>Microsoft Office PowerPoint</Application>
  <PresentationFormat>Widescreen</PresentationFormat>
  <Paragraphs>213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vt:lpstr>
      <vt:lpstr>Symbol</vt:lpstr>
      <vt:lpstr>Office Theme</vt:lpstr>
      <vt:lpstr>Harvard Financial Policies Summarized</vt:lpstr>
      <vt:lpstr>Why Financial Policies Matter</vt:lpstr>
      <vt:lpstr>Who do these policies apply to?</vt:lpstr>
      <vt:lpstr>Policies covered in this document </vt:lpstr>
      <vt:lpstr>Additional Policies Covered </vt:lpstr>
      <vt:lpstr>Gifts and Celebratory Events (Employee and Non-Employee)</vt:lpstr>
      <vt:lpstr>Excessive Spend</vt:lpstr>
      <vt:lpstr>Excessive Spend Page 2 of 2</vt:lpstr>
      <vt:lpstr>Disallowed Expenses for Reimbursement</vt:lpstr>
      <vt:lpstr>Disallowed Expenses for Reimbursement</vt:lpstr>
      <vt:lpstr>Travel to Campus for Remote Employees</vt:lpstr>
      <vt:lpstr>PCard</vt:lpstr>
      <vt:lpstr>Wire Transfer Requests</vt:lpstr>
      <vt:lpstr>Procurement Policy</vt:lpstr>
      <vt:lpstr>Receipts</vt:lpstr>
      <vt:lpstr>Independent Contractor Policy</vt:lpstr>
      <vt:lpstr>Independent Contractor Policy</vt:lpstr>
      <vt:lpstr>Human Subject Payments (Always talk to the Finance Office before study/research begins to ensure these complex rules are followed)</vt:lpstr>
      <vt:lpstr>Contract and Signatory Guidelines</vt:lpstr>
      <vt:lpstr>Cell Phone Policy</vt:lpstr>
      <vt:lpstr>Late Reimbursement Policy</vt:lpstr>
      <vt:lpstr>Sales Tax Exemption Policy</vt:lpstr>
      <vt:lpstr>Links to unabridged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Financial Policies Summarized</dc:title>
  <dc:creator>Laurie Anderson Serratore</dc:creator>
  <cp:lastModifiedBy>Anderson Serratore, Laurie</cp:lastModifiedBy>
  <cp:revision>9</cp:revision>
  <dcterms:created xsi:type="dcterms:W3CDTF">2023-12-07T16:26:39Z</dcterms:created>
  <dcterms:modified xsi:type="dcterms:W3CDTF">2024-04-10T18:18:55Z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2023-12-07T00:00:00Z</vt:filetime>
  </property>
  <property fmtid="{D5CDD505-2E9C-101B-9397-08002B2CF9AE}" pid="4" name="Producer">
    <vt:lpwstr>macOS Version 11.7 (Build 20G817) Quartz PDFContext</vt:lpwstr>
  </property>
</Properties>
</file>