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92" r:id="rId2"/>
    <p:sldId id="331" r:id="rId3"/>
    <p:sldId id="354" r:id="rId4"/>
    <p:sldId id="382" r:id="rId5"/>
    <p:sldId id="356" r:id="rId6"/>
    <p:sldId id="355" r:id="rId7"/>
    <p:sldId id="357" r:id="rId8"/>
    <p:sldId id="387" r:id="rId9"/>
    <p:sldId id="388" r:id="rId10"/>
    <p:sldId id="358" r:id="rId11"/>
    <p:sldId id="359" r:id="rId12"/>
    <p:sldId id="391" r:id="rId13"/>
    <p:sldId id="397" r:id="rId14"/>
    <p:sldId id="400" r:id="rId15"/>
    <p:sldId id="401" r:id="rId16"/>
    <p:sldId id="396" r:id="rId17"/>
    <p:sldId id="361" r:id="rId18"/>
    <p:sldId id="362" r:id="rId19"/>
    <p:sldId id="332" r:id="rId20"/>
    <p:sldId id="389" r:id="rId21"/>
    <p:sldId id="383" r:id="rId22"/>
    <p:sldId id="378" r:id="rId23"/>
    <p:sldId id="404" r:id="rId24"/>
    <p:sldId id="402" r:id="rId25"/>
    <p:sldId id="403" r:id="rId26"/>
    <p:sldId id="326" r:id="rId27"/>
    <p:sldId id="328" r:id="rId2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3" autoAdjust="0"/>
    <p:restoredTop sz="94660"/>
  </p:normalViewPr>
  <p:slideViewPr>
    <p:cSldViewPr>
      <p:cViewPr varScale="1">
        <p:scale>
          <a:sx n="62" d="100"/>
          <a:sy n="62" d="100"/>
        </p:scale>
        <p:origin x="14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3184E7-F699-42DE-BCCD-0FAF618656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DB6E90-B776-4437-8360-A20DCBC741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994E9720-C8B4-48B6-AF5A-E5EBAC52D5F5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4A5F9-DBFF-4463-8E6D-B9947FD36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EED797-8CBB-4910-A3D6-0061522181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BE6B950A-6C5A-4DAA-81AF-9CA490CEB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690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39" tIns="48320" rIns="96639" bIns="48320" rtlCol="0"/>
          <a:lstStyle>
            <a:lvl1pPr algn="r">
              <a:defRPr sz="1200"/>
            </a:lvl1pPr>
          </a:lstStyle>
          <a:p>
            <a:fld id="{9D7FAEEE-BCD2-411D-9AF9-476FCD63CB13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0" rIns="96639" bIns="483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9"/>
            <a:ext cx="5852160" cy="3780473"/>
          </a:xfrm>
          <a:prstGeom prst="rect">
            <a:avLst/>
          </a:prstGeom>
        </p:spPr>
        <p:txBody>
          <a:bodyPr vert="horz" lIns="96639" tIns="48320" rIns="96639" bIns="483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1726"/>
          </a:xfrm>
          <a:prstGeom prst="rect">
            <a:avLst/>
          </a:prstGeom>
        </p:spPr>
        <p:txBody>
          <a:bodyPr vert="horz" lIns="96639" tIns="48320" rIns="96639" bIns="48320" rtlCol="0" anchor="b"/>
          <a:lstStyle>
            <a:lvl1pPr algn="r">
              <a:defRPr sz="1200"/>
            </a:lvl1pPr>
          </a:lstStyle>
          <a:p>
            <a:fld id="{A1B72C59-648A-4A4C-AA4B-308A64603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5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98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14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3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2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D93F01-C4C7-45BB-B1D7-D2CEDB6B06E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8A154F-EF6D-40C6-948F-84057C5FCD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718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os@law.harvard.ed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%7Cmdwyer@law.Harvard.edu" TargetMode="External"/><Relationship Id="rId2" Type="http://schemas.openxmlformats.org/officeDocument/2006/relationships/hyperlink" Target="mailto:registrar@law.harvard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cmccallum@law.harvard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exam4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xam4.com/org/6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BF70-DA57-4C8B-A014-FB95F6410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6500" b="1" dirty="0"/>
              <a:t>HLS Exams</a:t>
            </a:r>
            <a:br>
              <a:rPr lang="en-US" sz="6500" b="1" dirty="0"/>
            </a:br>
            <a:r>
              <a:rPr lang="en-US" sz="6500" dirty="0"/>
              <a:t>Quick Info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EB527E-B957-47B3-B2FA-062D1784E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325113"/>
            <a:ext cx="7683038" cy="1590508"/>
          </a:xfrm>
        </p:spPr>
        <p:txBody>
          <a:bodyPr numCol="2">
            <a:normAutofit/>
          </a:bodyPr>
          <a:lstStyle/>
          <a:p>
            <a:r>
              <a:rPr lang="en-US" sz="1400" b="1" cap="none" dirty="0">
                <a:latin typeface="+mn-lt"/>
              </a:rPr>
              <a:t>Melanie Dwyer</a:t>
            </a:r>
            <a:br>
              <a:rPr lang="en-US" sz="1400" cap="none" dirty="0">
                <a:latin typeface="+mn-lt"/>
              </a:rPr>
            </a:br>
            <a:r>
              <a:rPr lang="en-US" sz="1400" cap="none" dirty="0">
                <a:latin typeface="+mn-lt"/>
              </a:rPr>
              <a:t>Registration and Exams Administrator</a:t>
            </a:r>
          </a:p>
          <a:p>
            <a:r>
              <a:rPr lang="en-US" sz="1400" b="1" cap="none" dirty="0">
                <a:latin typeface="+mn-lt"/>
              </a:rPr>
              <a:t>Caroline McCallum</a:t>
            </a:r>
            <a:br>
              <a:rPr lang="en-US" sz="1400" cap="none" dirty="0">
                <a:latin typeface="+mn-lt"/>
              </a:rPr>
            </a:br>
            <a:r>
              <a:rPr lang="en-US" sz="1400" cap="none" dirty="0">
                <a:latin typeface="+mn-lt"/>
              </a:rPr>
              <a:t>Assistant Registrar of Enrollment Services</a:t>
            </a:r>
            <a:br>
              <a:rPr lang="en-US" sz="1400" cap="none" dirty="0">
                <a:latin typeface="+mn-lt"/>
              </a:rPr>
            </a:br>
            <a:br>
              <a:rPr lang="en-US" sz="1400" cap="none" dirty="0">
                <a:latin typeface="+mn-lt"/>
              </a:rPr>
            </a:br>
            <a:br>
              <a:rPr lang="en-US" sz="1400" cap="none" dirty="0">
                <a:latin typeface="+mn-lt"/>
              </a:rPr>
            </a:br>
            <a:endParaRPr lang="en-US" sz="1400" cap="none" dirty="0">
              <a:latin typeface="+mn-lt"/>
            </a:endParaRP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FB08FD5E-E67A-44AE-B2FA-40019534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8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7E870DA-1B23-4B3C-AACF-A8B1CFEB1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325" y="2016579"/>
            <a:ext cx="7543800" cy="3682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401F38-07CE-4DE1-AC94-4ED4EE4C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Downloading Your </a:t>
            </a:r>
            <a:r>
              <a:rPr lang="en-US" b="1" dirty="0"/>
              <a:t>Takehome</a:t>
            </a:r>
            <a:r>
              <a:rPr lang="en-US" dirty="0"/>
              <a:t> Exam from Exam4.com</a:t>
            </a:r>
          </a:p>
        </p:txBody>
      </p:sp>
      <p:pic>
        <p:nvPicPr>
          <p:cNvPr id="6" name="Picture 5" descr="Image result for harvard law school logo">
            <a:extLst>
              <a:ext uri="{FF2B5EF4-FFF2-40B4-BE49-F238E27FC236}">
                <a16:creationId xmlns:a16="http://schemas.microsoft.com/office/drawing/2014/main" id="{93572788-D152-432D-AB12-CF5A4282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5353C3-0DAC-44A2-AEA8-268C51F85AAA}"/>
              </a:ext>
            </a:extLst>
          </p:cNvPr>
          <p:cNvSpPr/>
          <p:nvPr/>
        </p:nvSpPr>
        <p:spPr>
          <a:xfrm>
            <a:off x="6915367" y="1272130"/>
            <a:ext cx="1450758" cy="465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Step 4</a:t>
            </a:r>
          </a:p>
        </p:txBody>
      </p:sp>
    </p:spTree>
    <p:extLst>
      <p:ext uri="{BB962C8B-B14F-4D97-AF65-F5344CB8AC3E}">
        <p14:creationId xmlns:p14="http://schemas.microsoft.com/office/powerpoint/2010/main" val="256864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1F38-07CE-4DE1-AC94-4ED4EE4C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Downloading Your Takehome Exam from Exam4.com</a:t>
            </a:r>
          </a:p>
        </p:txBody>
      </p:sp>
      <p:pic>
        <p:nvPicPr>
          <p:cNvPr id="6" name="Picture 5" descr="Image result for harvard law school logo">
            <a:extLst>
              <a:ext uri="{FF2B5EF4-FFF2-40B4-BE49-F238E27FC236}">
                <a16:creationId xmlns:a16="http://schemas.microsoft.com/office/drawing/2014/main" id="{93572788-D152-432D-AB12-CF5A4282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A7E510-3EAA-4646-A15A-8DE77182FD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3400" y="1981200"/>
            <a:ext cx="4648200" cy="2164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87B79A-0E38-4EE5-9F36-81CA1B3AB4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8543" y="3642360"/>
            <a:ext cx="4122057" cy="2164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Arrow: Bent-Up 9">
            <a:extLst>
              <a:ext uri="{FF2B5EF4-FFF2-40B4-BE49-F238E27FC236}">
                <a16:creationId xmlns:a16="http://schemas.microsoft.com/office/drawing/2014/main" id="{5510C836-5900-4A94-ADB5-47752019DA77}"/>
              </a:ext>
            </a:extLst>
          </p:cNvPr>
          <p:cNvSpPr/>
          <p:nvPr/>
        </p:nvSpPr>
        <p:spPr>
          <a:xfrm rot="5400000">
            <a:off x="2718289" y="3423377"/>
            <a:ext cx="1230922" cy="24003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7766D5-A9BC-4688-B9D3-B07F267FE578}"/>
              </a:ext>
            </a:extLst>
          </p:cNvPr>
          <p:cNvSpPr/>
          <p:nvPr/>
        </p:nvSpPr>
        <p:spPr>
          <a:xfrm>
            <a:off x="5394960" y="2100153"/>
            <a:ext cx="2910840" cy="1423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/>
              <a:t>Clicking on “Start Exam” starts the clock!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144468-CAC2-44F8-95D6-60E97D19304F}"/>
              </a:ext>
            </a:extLst>
          </p:cNvPr>
          <p:cNvSpPr txBox="1"/>
          <p:nvPr/>
        </p:nvSpPr>
        <p:spPr>
          <a:xfrm>
            <a:off x="723900" y="523898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any-day Takehome exam example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6B4460-6456-451A-8194-75920FE833EC}"/>
              </a:ext>
            </a:extLst>
          </p:cNvPr>
          <p:cNvSpPr/>
          <p:nvPr/>
        </p:nvSpPr>
        <p:spPr>
          <a:xfrm>
            <a:off x="6916002" y="1272130"/>
            <a:ext cx="1450758" cy="465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200908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 Modes in Exam4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752" y="1889761"/>
            <a:ext cx="4586654" cy="3715694"/>
          </a:xfrm>
        </p:spPr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CLOSED (In-Class exams):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No access to hard drive or internet.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Security check required.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OPEN (In-Class exams):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Access to hard drive but not the internet.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Cannot cut &amp; paste from external documents.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OPEN + NETWORK (In-Class exams):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Access to hard drive and internet.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Cannot cut &amp; paste from external documents.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b="1" dirty="0"/>
              <a:t>TAKEHOME (all </a:t>
            </a:r>
            <a:r>
              <a:rPr lang="en-US" sz="1800" b="1" dirty="0" err="1"/>
              <a:t>Takehome</a:t>
            </a:r>
            <a:r>
              <a:rPr lang="en-US" sz="1800" b="1" dirty="0"/>
              <a:t> exams):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600" dirty="0"/>
              <a:t>Access to hard drive and internet.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67AB72-53EA-4D23-ABC3-707288AD9D2F}"/>
              </a:ext>
            </a:extLst>
          </p:cNvPr>
          <p:cNvSpPr txBox="1">
            <a:spLocks/>
          </p:cNvSpPr>
          <p:nvPr/>
        </p:nvSpPr>
        <p:spPr>
          <a:xfrm>
            <a:off x="1052146" y="2895600"/>
            <a:ext cx="4709160" cy="28194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2246" y="2590800"/>
            <a:ext cx="320860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Reminder: </a:t>
            </a:r>
            <a:r>
              <a:rPr lang="en-US" dirty="0"/>
              <a:t>Regardless of mode, faculty instructions may have stricter rules on the exam, limiting what students may or may not access.</a:t>
            </a:r>
          </a:p>
        </p:txBody>
      </p:sp>
    </p:spTree>
    <p:extLst>
      <p:ext uri="{BB962C8B-B14F-4D97-AF65-F5344CB8AC3E}">
        <p14:creationId xmlns:p14="http://schemas.microsoft.com/office/powerpoint/2010/main" val="215480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711440" cy="1465996"/>
          </a:xfrm>
        </p:spPr>
        <p:txBody>
          <a:bodyPr/>
          <a:lstStyle/>
          <a:p>
            <a:r>
              <a:rPr lang="en-US" dirty="0"/>
              <a:t>In-Class Exam Mode: </a:t>
            </a:r>
            <a:r>
              <a:rPr lang="en-US" b="1" dirty="0"/>
              <a:t>Closed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C44D04-04BB-4EF9-98AE-0E56E7AAE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5722" y="1846263"/>
            <a:ext cx="4137006" cy="4022725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CB3400-94E8-42D8-A7AD-123B95010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019070"/>
              </p:ext>
            </p:extLst>
          </p:nvPr>
        </p:nvGraphicFramePr>
        <p:xfrm>
          <a:off x="6324600" y="3352800"/>
          <a:ext cx="1905000" cy="68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7647">
                <a:tc>
                  <a:txBody>
                    <a:bodyPr/>
                    <a:lstStyle/>
                    <a:p>
                      <a:r>
                        <a:rPr lang="en-US" dirty="0" err="1"/>
                        <a:t>Type“CLOSED</a:t>
                      </a:r>
                      <a:r>
                        <a:rPr lang="en-US" dirty="0"/>
                        <a:t>” in the first field.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08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EAB6B6-EA1D-4D6D-AF94-DD488E58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895" y="1737361"/>
            <a:ext cx="4962210" cy="48340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In-Class Exam Mode: </a:t>
            </a:r>
            <a:r>
              <a:rPr lang="en-US" b="1" dirty="0"/>
              <a:t>Open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447D1CD-4AC4-4564-9845-E816FB497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49769"/>
              </p:ext>
            </p:extLst>
          </p:nvPr>
        </p:nvGraphicFramePr>
        <p:xfrm>
          <a:off x="6629400" y="3122353"/>
          <a:ext cx="1737360" cy="687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7647">
                <a:tc>
                  <a:txBody>
                    <a:bodyPr/>
                    <a:lstStyle/>
                    <a:p>
                      <a:r>
                        <a:rPr lang="en-US" dirty="0"/>
                        <a:t>Type “OPEN” in the first field.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0862C2CF-210B-4A62-99A1-DB94385B422F}"/>
              </a:ext>
            </a:extLst>
          </p:cNvPr>
          <p:cNvSpPr/>
          <p:nvPr/>
        </p:nvSpPr>
        <p:spPr>
          <a:xfrm>
            <a:off x="4648200" y="3733800"/>
            <a:ext cx="1676400" cy="4572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6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In-Class Exam Mode:</a:t>
            </a:r>
            <a:br>
              <a:rPr lang="en-US" dirty="0"/>
            </a:br>
            <a:r>
              <a:rPr lang="en-US" b="1" dirty="0"/>
              <a:t>Open + Network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7F9655-CF1A-4240-9C92-212DE6181A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737361"/>
            <a:ext cx="4876800" cy="4741583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447D1CD-4AC4-4564-9845-E816FB497F20}"/>
              </a:ext>
            </a:extLst>
          </p:cNvPr>
          <p:cNvGraphicFramePr>
            <a:graphicFrameLocks noGrp="1"/>
          </p:cNvGraphicFramePr>
          <p:nvPr/>
        </p:nvGraphicFramePr>
        <p:xfrm>
          <a:off x="6629400" y="3122353"/>
          <a:ext cx="18288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5400">
                <a:tc>
                  <a:txBody>
                    <a:bodyPr/>
                    <a:lstStyle/>
                    <a:p>
                      <a:r>
                        <a:rPr lang="en-US" dirty="0"/>
                        <a:t>Type in “OPEN” and type in “NETWORK” in the field below.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00D141FA-05D1-413B-B2EC-5FA1A8481F37}"/>
              </a:ext>
            </a:extLst>
          </p:cNvPr>
          <p:cNvSpPr/>
          <p:nvPr/>
        </p:nvSpPr>
        <p:spPr>
          <a:xfrm>
            <a:off x="4648200" y="3657600"/>
            <a:ext cx="1676400" cy="457200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D30ED1ED-7100-40A9-9693-E70CE3ECBEF2}"/>
              </a:ext>
            </a:extLst>
          </p:cNvPr>
          <p:cNvSpPr/>
          <p:nvPr/>
        </p:nvSpPr>
        <p:spPr>
          <a:xfrm rot="9256688">
            <a:off x="3937659" y="4595531"/>
            <a:ext cx="764593" cy="4117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9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Takehome</a:t>
            </a:r>
            <a:r>
              <a:rPr lang="en-US" dirty="0"/>
              <a:t> Exam Mode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>
            <a:extLst>
              <a:ext uri="{FF2B5EF4-FFF2-40B4-BE49-F238E27FC236}">
                <a16:creationId xmlns:a16="http://schemas.microsoft.com/office/drawing/2014/main" id="{F5F4F755-CC3C-4194-9523-675F6BC06D4B}"/>
              </a:ext>
            </a:extLst>
          </p:cNvPr>
          <p:cNvPicPr>
            <a:picLocks/>
          </p:cNvPicPr>
          <p:nvPr/>
        </p:nvPicPr>
        <p:blipFill rotWithShape="1">
          <a:blip r:embed="rId3" cstate="print"/>
          <a:srcRect l="1722" t="6734" r="3563" b="2350"/>
          <a:stretch/>
        </p:blipFill>
        <p:spPr>
          <a:xfrm>
            <a:off x="2108199" y="1737361"/>
            <a:ext cx="4927601" cy="4838008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65E2BB6-6906-4A2E-9A4D-FBD7730824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747865"/>
              </p:ext>
            </p:extLst>
          </p:nvPr>
        </p:nvGraphicFramePr>
        <p:xfrm>
          <a:off x="6781800" y="3244274"/>
          <a:ext cx="158495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1600" dirty="0"/>
                        <a:t>Type in “TAKEHOME” in the first field.</a:t>
                      </a:r>
                    </a:p>
                  </a:txBody>
                  <a:tcPr marL="82127" marR="82127" marT="41063" marB="41063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2EC8504-65F6-45C4-8786-0561CD9074C2}"/>
              </a:ext>
            </a:extLst>
          </p:cNvPr>
          <p:cNvSpPr/>
          <p:nvPr/>
        </p:nvSpPr>
        <p:spPr>
          <a:xfrm>
            <a:off x="4670136" y="3701474"/>
            <a:ext cx="1752600" cy="565726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5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6604"/>
            <a:ext cx="7909560" cy="1559130"/>
          </a:xfrm>
        </p:spPr>
        <p:txBody>
          <a:bodyPr>
            <a:normAutofit/>
          </a:bodyPr>
          <a:lstStyle/>
          <a:p>
            <a:r>
              <a:rPr lang="en-US" dirty="0"/>
              <a:t>Cutting and Pasting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400" b="1" u="sng" dirty="0"/>
              <a:t>We strongly encourage all students to write their </a:t>
            </a:r>
            <a:r>
              <a:rPr lang="en-US" sz="2400" b="1" u="sng" dirty="0" err="1"/>
              <a:t>Takehomes</a:t>
            </a:r>
            <a:r>
              <a:rPr lang="en-US" sz="2400" b="1" u="sng" dirty="0"/>
              <a:t> in Exam4 ONLY.</a:t>
            </a:r>
            <a:r>
              <a:rPr lang="en-US" sz="2400" b="1" dirty="0"/>
              <a:t> 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400" dirty="0"/>
              <a:t>Students have experienced many issues while trying to cut and paste exam responses into Exam4: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A loss of formatting or issues with formatting not available in Exam4.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A loss of work when the other program crashed.  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A loss of work by cutting/pasting incorrectly at the last minute.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Submitting an exam late, in response to trying to resolve these issues.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02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your Takehome </a:t>
            </a:r>
            <a:br>
              <a:rPr lang="en-US" dirty="0"/>
            </a:br>
            <a:r>
              <a:rPr lang="en-US" dirty="0"/>
              <a:t>in Exam4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Exam4 auto saves a copy of your exam file every two minutes to your hard drive.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This helps to ensure that you don’t lose work and that you have a digital history of your progress.</a:t>
            </a:r>
          </a:p>
          <a:p>
            <a:pPr marL="0" indent="0">
              <a:buNone/>
            </a:pPr>
            <a:br>
              <a:rPr lang="en-US" sz="2800" b="1" u="sng" dirty="0"/>
            </a:br>
            <a:r>
              <a:rPr lang="en-US" sz="2800" b="1" u="sng" dirty="0"/>
              <a:t>Under NO circumstances, should </a:t>
            </a:r>
            <a:br>
              <a:rPr lang="en-US" sz="2800" b="1" u="sng" dirty="0"/>
            </a:br>
            <a:r>
              <a:rPr lang="en-US" sz="2800" b="1" u="sng" dirty="0"/>
              <a:t>in-class exams be completed in Word.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CD7D7007-7DEC-48B7-A780-1DAF29270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056" y="4249344"/>
            <a:ext cx="1400704" cy="1400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&quot;Not Allowed&quot; Symbol 4">
            <a:extLst>
              <a:ext uri="{FF2B5EF4-FFF2-40B4-BE49-F238E27FC236}">
                <a16:creationId xmlns:a16="http://schemas.microsoft.com/office/drawing/2014/main" id="{BEFA757D-FA3A-455D-830A-913553F1B0BE}"/>
              </a:ext>
            </a:extLst>
          </p:cNvPr>
          <p:cNvSpPr/>
          <p:nvPr/>
        </p:nvSpPr>
        <p:spPr>
          <a:xfrm>
            <a:off x="6661255" y="3913586"/>
            <a:ext cx="2012157" cy="2012157"/>
          </a:xfrm>
          <a:prstGeom prst="noSmoking">
            <a:avLst>
              <a:gd name="adj" fmla="val 87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03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Exam4 Efficiency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Make sure you have the </a:t>
            </a:r>
            <a:r>
              <a:rPr lang="en-US" sz="2200" b="1" dirty="0"/>
              <a:t>exam ID </a:t>
            </a:r>
            <a:r>
              <a:rPr lang="en-US" sz="2200" dirty="0"/>
              <a:t>for the </a:t>
            </a:r>
            <a:r>
              <a:rPr lang="en-US" sz="2200" b="1" u="sng" dirty="0"/>
              <a:t>correct term</a:t>
            </a:r>
            <a:r>
              <a:rPr lang="en-US" sz="2200" dirty="0"/>
              <a:t>. Ask the Proctors in an in-class exam for your ID if you forgot it. </a:t>
            </a:r>
          </a:p>
          <a:p>
            <a:pPr marL="341313" indent="-34131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Download and install the software as soon as it is available. </a:t>
            </a:r>
            <a:r>
              <a:rPr lang="en-US" sz="2200" b="1" u="sng" dirty="0"/>
              <a:t>Restart</a:t>
            </a:r>
            <a:r>
              <a:rPr lang="en-US" sz="2200" dirty="0"/>
              <a:t> your computer after installing the Exam4 software. </a:t>
            </a:r>
          </a:p>
          <a:p>
            <a:pPr marL="633921" lvl="1" indent="-34131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It may prompt you to make patch updates to your operating system. This is to ensure the software is running with a compatible OS version.</a:t>
            </a:r>
          </a:p>
          <a:p>
            <a:pPr marL="633921" lvl="1" indent="-34131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200" dirty="0"/>
              <a:t>Take a technical practice test in different exam modes to make sure you are able to submit successfully to the server with those modes (Open, Closed, Takehome mode)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50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Planning ahead: How to get started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Exam IDs &amp; anonymous grading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Exam Types: How to get your exam questions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Exam4 Tips</a:t>
            </a:r>
          </a:p>
          <a:p>
            <a:pPr marL="522796" lvl="1" indent="-230188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Exam modes, don’t </a:t>
            </a:r>
            <a:r>
              <a:rPr lang="en-US" sz="2400" dirty="0" err="1"/>
              <a:t>copy+paste</a:t>
            </a:r>
            <a:r>
              <a:rPr lang="en-US" sz="2400" dirty="0"/>
              <a:t>, efficiency tips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Illness, distress, and emergencies during an exam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600" b="1" dirty="0"/>
              <a:t>Technological issues during the exam period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600" b="1" dirty="0"/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9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Exam4 Efficiency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950" b="1" dirty="0"/>
              <a:t>Is your computer running slow? </a:t>
            </a:r>
            <a:r>
              <a:rPr lang="en-US" sz="1950" dirty="0"/>
              <a:t>Too many browser tabs or programs open slows down processing. Shut down all programs except Exam4 and the documents you need. Make sure laptops are </a:t>
            </a:r>
            <a:r>
              <a:rPr lang="en-US" sz="1950" b="1" i="1" dirty="0"/>
              <a:t>plugged in</a:t>
            </a:r>
            <a:r>
              <a:rPr lang="en-US" sz="1950" dirty="0"/>
              <a:t>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950" b="1" dirty="0"/>
              <a:t>Is the word counter delayed? </a:t>
            </a:r>
            <a:r>
              <a:rPr lang="en-US" sz="1950" dirty="0"/>
              <a:t>The word count window does not count as you type, but run in a few second intervals. To avoid distraction, keep the word count window </a:t>
            </a:r>
            <a:r>
              <a:rPr lang="en-US" sz="1950" b="1" i="1" dirty="0"/>
              <a:t>closed</a:t>
            </a:r>
            <a:r>
              <a:rPr lang="en-US" sz="1950" dirty="0"/>
              <a:t> and refer to it only when needed.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950" dirty="0"/>
              <a:t>If you have a Takehome exam, you can open up and set up in the </a:t>
            </a:r>
            <a:r>
              <a:rPr lang="en-US" sz="1950" b="1" i="1" dirty="0"/>
              <a:t>software</a:t>
            </a:r>
            <a:r>
              <a:rPr lang="en-US" sz="1950" dirty="0"/>
              <a:t> first to save time, then download the exam questions from the Exam4.com </a:t>
            </a:r>
            <a:r>
              <a:rPr lang="en-US" sz="1950" b="1" i="1" dirty="0"/>
              <a:t>website</a:t>
            </a:r>
            <a:r>
              <a:rPr lang="en-US" sz="1950" dirty="0"/>
              <a:t>. Downloading the questions starts the timer!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950" dirty="0"/>
              <a:t>Write your exam in Exam4 from start to finish. Copying and pasting from Word, Google Docs, etc. is </a:t>
            </a:r>
            <a:r>
              <a:rPr lang="en-US" sz="1950" b="1" i="1" dirty="0"/>
              <a:t>NOT</a:t>
            </a:r>
            <a:r>
              <a:rPr lang="en-US" sz="1950" dirty="0"/>
              <a:t> recommended!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2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During the Exam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600" dirty="0"/>
              <a:t>If a family, medical, or personal emergency occurs during the exam period, accommodations may be possible.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600" dirty="0"/>
              <a:t>For immediate assistance, call 617-495-0722, and press 1 for Exam Support. This service will be available from 7:30am – 6:30pm Eastern Standard Time (EST), </a:t>
            </a:r>
            <a:r>
              <a:rPr lang="en-US" sz="2600" dirty="0">
                <a:solidFill>
                  <a:schemeClr val="tx1"/>
                </a:solidFill>
              </a:rPr>
              <a:t>Monday – Friday, during the exam season.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600" dirty="0"/>
              <a:t>Outside of these hours, please email </a:t>
            </a:r>
            <a:r>
              <a:rPr lang="en-US" sz="2400" dirty="0"/>
              <a:t>Dean of Students office: </a:t>
            </a:r>
            <a:r>
              <a:rPr lang="en-US" sz="2400" dirty="0">
                <a:hlinkClick r:id="rId2"/>
              </a:rPr>
              <a:t>dos@law.harvard.edu</a:t>
            </a:r>
            <a:r>
              <a:rPr lang="en-US" sz="2400" dirty="0"/>
              <a:t>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600" dirty="0"/>
              <a:t> </a:t>
            </a:r>
            <a:br>
              <a:rPr lang="en-US" sz="2600" dirty="0"/>
            </a:br>
            <a:endParaRPr lang="en-US" sz="2400" dirty="0"/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8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635240" cy="1450757"/>
          </a:xfrm>
        </p:spPr>
        <p:txBody>
          <a:bodyPr>
            <a:normAutofit/>
          </a:bodyPr>
          <a:lstStyle/>
          <a:p>
            <a:r>
              <a:rPr lang="en-US" dirty="0"/>
              <a:t>Technical Issues before exam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400" b="1" u="sng" dirty="0"/>
              <a:t>Prior to your exams</a:t>
            </a:r>
            <a:r>
              <a:rPr lang="en-US" sz="2400" dirty="0"/>
              <a:t>, </a:t>
            </a:r>
            <a:r>
              <a:rPr lang="en-US" dirty="0"/>
              <a:t>complete a technical Exam4 practice exam in order to eliminate any technical surprises during the exam period.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dirty="0"/>
              <a:t>If you’re having trouble with your laptop or it does not pass the security check: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dirty="0"/>
              <a:t>Borrow a laptop from the ITS service desk, which operates on a first-come, first-serve basis during the exam period. They can be picked up starting at 7:30am on each exam day, but must be returned by the following day. 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dirty="0"/>
              <a:t>Sit for the exam in the WCC lab, which opens at 7:30am ET M-F on exam days. </a:t>
            </a:r>
            <a:endParaRPr lang="en-US" sz="2400" dirty="0"/>
          </a:p>
          <a:p>
            <a:pPr marL="341313" indent="-341313">
              <a:buFont typeface="Wingdings" panose="05000000000000000000" pitchFamily="2" charset="2"/>
              <a:buChar char="Ø"/>
            </a:pPr>
            <a:endParaRPr lang="en-US" dirty="0"/>
          </a:p>
          <a:p>
            <a:pPr marL="341313" indent="-341313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4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863840" cy="1465996"/>
          </a:xfrm>
        </p:spPr>
        <p:txBody>
          <a:bodyPr/>
          <a:lstStyle/>
          <a:p>
            <a:r>
              <a:rPr lang="en-US" dirty="0"/>
              <a:t>Technical Issues during exam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Tech issue during in-class exam: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ALERT a proctor immediately.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From there the proctor will assess and you may be directed to the WCC computer lab to finish your exam. </a:t>
            </a:r>
          </a:p>
          <a:p>
            <a:pPr marL="761238" lvl="2" indent="-285750">
              <a:buFont typeface="Wingdings" panose="05000000000000000000" pitchFamily="2" charset="2"/>
              <a:buChar char="Ø"/>
            </a:pP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Tech issue during </a:t>
            </a:r>
            <a:r>
              <a:rPr lang="en-US" dirty="0" err="1"/>
              <a:t>takehome</a:t>
            </a:r>
            <a:r>
              <a:rPr lang="en-US" dirty="0"/>
              <a:t> exam: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Call 617-495-0722, and press 1 for Exam Support.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This service will be available from 7:30am – 6:30pm Eastern Daylight Time (EST), </a:t>
            </a:r>
            <a:r>
              <a:rPr lang="en-US" dirty="0">
                <a:solidFill>
                  <a:schemeClr val="tx1"/>
                </a:solidFill>
              </a:rPr>
              <a:t>Monday – Friday, during the exam period.</a:t>
            </a:r>
          </a:p>
        </p:txBody>
      </p:sp>
    </p:spTree>
    <p:extLst>
      <p:ext uri="{BB962C8B-B14F-4D97-AF65-F5344CB8AC3E}">
        <p14:creationId xmlns:p14="http://schemas.microsoft.com/office/powerpoint/2010/main" val="371786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Sick </a:t>
            </a:r>
            <a:r>
              <a:rPr lang="en-US" b="1" dirty="0"/>
              <a:t>Before</a:t>
            </a:r>
            <a:r>
              <a:rPr lang="en-US" dirty="0"/>
              <a:t> an Exam…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b="1" u="sng" dirty="0"/>
              <a:t>DO NOT begin your exam</a:t>
            </a:r>
            <a:r>
              <a:rPr lang="en-US" sz="2800" dirty="0"/>
              <a:t>. Contact the Dean of Students Office to notify them of the situation.  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Make an appointment with HUHS and obtain medical documentation from that visit to submit to the Dean of Students Office.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Always follow up with DOS after your visit.  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61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Sick During an </a:t>
            </a:r>
            <a:br>
              <a:rPr lang="en-US" dirty="0"/>
            </a:br>
            <a:r>
              <a:rPr lang="en-US" b="1" dirty="0"/>
              <a:t>In-Class</a:t>
            </a:r>
            <a:r>
              <a:rPr lang="en-US" dirty="0"/>
              <a:t> Exam…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You should stop your exam, tell the proctor about the illness and request go to HUHS.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You should then make an appointment with HUHS and obtain documentation from that visit to submit to the Dean of Students Office.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dirty="0"/>
              <a:t>Always follow up with DOS after your visit.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800" i="1" dirty="0"/>
              <a:t>If you do not stop your exam, you cannot receive retroactive accommodations.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91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2700" dirty="0"/>
              <a:t>To have a successful exam period, keep in mind:</a:t>
            </a:r>
          </a:p>
          <a:p>
            <a:pPr marL="633921" lvl="1" indent="-341313">
              <a:buFont typeface="Wingdings" panose="05000000000000000000" pitchFamily="2" charset="2"/>
              <a:buChar char="Ø"/>
            </a:pPr>
            <a:r>
              <a:rPr lang="en-US" sz="2500" dirty="0"/>
              <a:t>Contact our offices if you are experiencing any illness, distress, or technological issues before/during an exam.</a:t>
            </a:r>
          </a:p>
          <a:p>
            <a:pPr marL="633921" lvl="1" indent="-341313">
              <a:buFont typeface="Wingdings" panose="05000000000000000000" pitchFamily="2" charset="2"/>
              <a:buChar char="Ø"/>
            </a:pPr>
            <a:r>
              <a:rPr lang="en-US" sz="2500" dirty="0"/>
              <a:t>All HLS exams are </a:t>
            </a:r>
            <a:r>
              <a:rPr lang="en-US" sz="2500" b="1" u="sng" dirty="0"/>
              <a:t>graded anonymously</a:t>
            </a:r>
            <a:r>
              <a:rPr lang="en-US" sz="2500" dirty="0"/>
              <a:t>.</a:t>
            </a:r>
          </a:p>
          <a:p>
            <a:pPr marL="633921" lvl="1" indent="-341313">
              <a:buFont typeface="Wingdings" panose="05000000000000000000" pitchFamily="2" charset="2"/>
              <a:buChar char="Ø"/>
            </a:pPr>
            <a:r>
              <a:rPr lang="en-US" sz="2500" dirty="0"/>
              <a:t>Be mindful of your exam type, deadline, and mode.</a:t>
            </a:r>
          </a:p>
          <a:p>
            <a:pPr marL="633921" lvl="1" indent="-341313">
              <a:buFont typeface="Wingdings" panose="05000000000000000000" pitchFamily="2" charset="2"/>
              <a:buChar char="Ø"/>
            </a:pPr>
            <a:r>
              <a:rPr lang="en-US" sz="2500" dirty="0"/>
              <a:t>Make sure that you receive the “Exam Submittal Successful” pop-up at the end of each exam!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In Closing… </a:t>
            </a:r>
          </a:p>
        </p:txBody>
      </p:sp>
      <p:pic>
        <p:nvPicPr>
          <p:cNvPr id="4" name="Picture 3" descr="Image result for harvard law school logo">
            <a:extLst>
              <a:ext uri="{FF2B5EF4-FFF2-40B4-BE49-F238E27FC236}">
                <a16:creationId xmlns:a16="http://schemas.microsoft.com/office/drawing/2014/main" id="{58E9D1FA-0F83-4101-942D-04107D2E2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92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822959" y="1737361"/>
            <a:ext cx="7543801" cy="4130039"/>
          </a:xfrm>
        </p:spPr>
        <p:txBody>
          <a:bodyPr>
            <a:noAutofit/>
          </a:bodyPr>
          <a:lstStyle/>
          <a:p>
            <a:r>
              <a:rPr lang="en-US" sz="2400" b="1" u="sng" dirty="0"/>
              <a:t>Office of the Registrar</a:t>
            </a:r>
            <a:r>
              <a:rPr lang="en-US" sz="2400" b="1" dirty="0"/>
              <a:t> | </a:t>
            </a:r>
            <a:r>
              <a:rPr lang="en-US" sz="2400" b="1" dirty="0">
                <a:hlinkClick r:id="rId2"/>
              </a:rPr>
              <a:t>registrar@law.harvard.edu</a:t>
            </a:r>
            <a:br>
              <a:rPr lang="en-US" sz="2400" b="1" dirty="0"/>
            </a:br>
            <a:r>
              <a:rPr lang="en-US" sz="2400" dirty="0"/>
              <a:t>617-495-4612 | WCC, Suite 4007 </a:t>
            </a:r>
          </a:p>
          <a:p>
            <a:pPr lvl="1"/>
            <a:r>
              <a:rPr lang="en-US" sz="2100" b="1" dirty="0"/>
              <a:t>Melanie Dwyer </a:t>
            </a:r>
            <a:r>
              <a:rPr lang="en-US" sz="2100" b="1" dirty="0">
                <a:hlinkClick r:id="rId3"/>
              </a:rPr>
              <a:t>|mdwyer@law.harvard.edu</a:t>
            </a:r>
            <a:r>
              <a:rPr lang="en-US" sz="2100" b="1" dirty="0"/>
              <a:t> </a:t>
            </a:r>
          </a:p>
          <a:p>
            <a:pPr lvl="2"/>
            <a:r>
              <a:rPr lang="en-US" sz="1700" dirty="0"/>
              <a:t>Registration and Exams Administrator</a:t>
            </a:r>
          </a:p>
          <a:p>
            <a:pPr lvl="1"/>
            <a:r>
              <a:rPr lang="en-US" sz="2100" b="1" dirty="0"/>
              <a:t>Caroline McCallum| </a:t>
            </a:r>
            <a:r>
              <a:rPr lang="en-US" sz="2100" b="1" dirty="0">
                <a:hlinkClick r:id="rId4"/>
              </a:rPr>
              <a:t>cmccallum@law.harvard.edu</a:t>
            </a:r>
            <a:r>
              <a:rPr lang="en-US" sz="2100" b="1" dirty="0"/>
              <a:t>  </a:t>
            </a:r>
          </a:p>
          <a:p>
            <a:pPr lvl="2"/>
            <a:r>
              <a:rPr lang="en-US" sz="1700" dirty="0"/>
              <a:t>Assistant Registrar of Enrollment Services </a:t>
            </a:r>
          </a:p>
          <a:p>
            <a:pPr lvl="2"/>
            <a:endParaRPr lang="en-US" sz="1700" dirty="0"/>
          </a:p>
          <a:p>
            <a:pPr marL="384048" lvl="2" indent="0">
              <a:buNone/>
            </a:pP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Questions? </a:t>
            </a:r>
          </a:p>
        </p:txBody>
      </p:sp>
      <p:pic>
        <p:nvPicPr>
          <p:cNvPr id="6" name="Picture 5" descr="Image result for harvard law school logo">
            <a:extLst>
              <a:ext uri="{FF2B5EF4-FFF2-40B4-BE49-F238E27FC236}">
                <a16:creationId xmlns:a16="http://schemas.microsoft.com/office/drawing/2014/main" id="{E481CC4A-D25E-4484-81FC-B09DE2AB95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7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Planning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260" y="1737361"/>
            <a:ext cx="8077199" cy="4441361"/>
          </a:xfrm>
        </p:spPr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dirty="0"/>
              <a:t>Download the latest version of the Exam4 </a:t>
            </a:r>
            <a:r>
              <a:rPr lang="en-US" sz="1600" b="1" i="1" dirty="0"/>
              <a:t>software</a:t>
            </a:r>
            <a:r>
              <a:rPr lang="en-US" sz="1600" dirty="0"/>
              <a:t> from Exam4.com.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dirty="0"/>
              <a:t>Your exam will not be scheduled the same time or place as your usual class meetings. </a:t>
            </a:r>
            <a:br>
              <a:rPr lang="en-US" sz="1600" dirty="0"/>
            </a:br>
            <a:r>
              <a:rPr lang="en-US" sz="1600" b="1" u="sng" dirty="0"/>
              <a:t>Check the Exam Schedule</a:t>
            </a:r>
          </a:p>
          <a:p>
            <a:pPr marL="816801" lvl="2" indent="-341313">
              <a:buFont typeface="Arial" panose="020B0604020202020204" pitchFamily="34" charset="0"/>
              <a:buChar char="•"/>
            </a:pPr>
            <a:r>
              <a:rPr lang="en-US" dirty="0"/>
              <a:t>The Exam Schedule is always being updated as soon as the RO receives information. If the information is not posted, that means we do not yet have it.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dirty="0"/>
              <a:t>Instructors are required to post to Canvas the information on the exam cover sheet that indicates the mode, materials allowed, and other instructions 48hrs prior to the exam. </a:t>
            </a:r>
          </a:p>
          <a:p>
            <a:pPr marL="816801" lvl="2" indent="-341313">
              <a:buFont typeface="Arial" panose="020B0604020202020204" pitchFamily="34" charset="0"/>
              <a:buChar char="•"/>
            </a:pPr>
            <a:r>
              <a:rPr lang="en-US" dirty="0"/>
              <a:t>Not yet posted in 48hrs? Contact the RO so we can get this info for the class.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dirty="0"/>
              <a:t>For </a:t>
            </a:r>
            <a:r>
              <a:rPr lang="en-US" sz="1600" b="1" u="sng" dirty="0"/>
              <a:t>Cross-Registrants</a:t>
            </a:r>
            <a:r>
              <a:rPr lang="en-US" sz="1600" dirty="0"/>
              <a:t> and </a:t>
            </a:r>
            <a:r>
              <a:rPr lang="en-US" sz="1600" b="1" u="sng" dirty="0"/>
              <a:t>Cross-Listed students</a:t>
            </a:r>
            <a:r>
              <a:rPr lang="en-US" sz="1600" dirty="0"/>
              <a:t>, look for an email from the HLS Registrar’s Office that will contain your exam ID.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dirty="0"/>
              <a:t>HLS exams are </a:t>
            </a:r>
            <a:r>
              <a:rPr lang="en-US" sz="1600" b="1" u="sng" dirty="0"/>
              <a:t>ANONYMOUSLY GRADED</a:t>
            </a:r>
            <a:r>
              <a:rPr lang="en-US" sz="1600" dirty="0"/>
              <a:t>. </a:t>
            </a:r>
          </a:p>
          <a:p>
            <a:pPr marL="816801" lvl="2" indent="-341313">
              <a:buFont typeface="Wingdings" panose="05000000000000000000" pitchFamily="2" charset="2"/>
              <a:buChar char="Ø"/>
            </a:pPr>
            <a:r>
              <a:rPr lang="en-US" dirty="0"/>
              <a:t>Faculty contact concerning exams is </a:t>
            </a:r>
            <a:r>
              <a:rPr lang="en-US" b="1" u="sng" dirty="0"/>
              <a:t>prohibited</a:t>
            </a:r>
            <a:r>
              <a:rPr lang="en-US" dirty="0"/>
              <a:t> prior to the release of grades. You must not consult with the faculty member about any exam administration or scheduling issues.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39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6">
            <a:extLst>
              <a:ext uri="{FF2B5EF4-FFF2-40B4-BE49-F238E27FC236}">
                <a16:creationId xmlns:a16="http://schemas.microsoft.com/office/drawing/2014/main" id="{6D27AA75-2E0F-4F62-BEAC-8B87B30DE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328" y="228600"/>
            <a:ext cx="5417343" cy="640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FF100DF-4A27-4FF0-9D0F-0F5DB40D549A}"/>
              </a:ext>
            </a:extLst>
          </p:cNvPr>
          <p:cNvSpPr/>
          <p:nvPr/>
        </p:nvSpPr>
        <p:spPr>
          <a:xfrm>
            <a:off x="7010400" y="1371600"/>
            <a:ext cx="1900951" cy="1295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Sample Cover Page</a:t>
            </a:r>
          </a:p>
        </p:txBody>
      </p:sp>
      <p:pic>
        <p:nvPicPr>
          <p:cNvPr id="6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55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1C4EF57-97AC-4B1B-82A8-32FB0D0EE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2921"/>
          <a:stretch/>
        </p:blipFill>
        <p:spPr>
          <a:xfrm>
            <a:off x="1737360" y="1737361"/>
            <a:ext cx="5715000" cy="4587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401F38-07CE-4DE1-AC94-4ED4EE4C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HLS Finding Your Exam ID</a:t>
            </a:r>
          </a:p>
        </p:txBody>
      </p:sp>
      <p:pic>
        <p:nvPicPr>
          <p:cNvPr id="6" name="Picture 5" descr="Image result for harvard law school logo">
            <a:extLst>
              <a:ext uri="{FF2B5EF4-FFF2-40B4-BE49-F238E27FC236}">
                <a16:creationId xmlns:a16="http://schemas.microsoft.com/office/drawing/2014/main" id="{93572788-D152-432D-AB12-CF5A4282B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F1E8DEAE-CF21-4C54-BCA3-230DB906D955}"/>
              </a:ext>
            </a:extLst>
          </p:cNvPr>
          <p:cNvSpPr/>
          <p:nvPr/>
        </p:nvSpPr>
        <p:spPr>
          <a:xfrm rot="7566251">
            <a:off x="626942" y="2247487"/>
            <a:ext cx="1427075" cy="7684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15CAB5-98B1-4229-9EB2-69A909667964}"/>
              </a:ext>
            </a:extLst>
          </p:cNvPr>
          <p:cNvSpPr/>
          <p:nvPr/>
        </p:nvSpPr>
        <p:spPr>
          <a:xfrm>
            <a:off x="5562600" y="4114800"/>
            <a:ext cx="3261360" cy="118257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Make sure it is for the </a:t>
            </a:r>
            <a:r>
              <a:rPr lang="en-US" sz="2800" b="1" u="sng" dirty="0"/>
              <a:t>correct term</a:t>
            </a:r>
            <a:r>
              <a:rPr lang="en-US" sz="2800" b="1" dirty="0"/>
              <a:t>.</a:t>
            </a: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9F7268C-22AB-40A9-AC9D-43A766C8E6AD}"/>
              </a:ext>
            </a:extLst>
          </p:cNvPr>
          <p:cNvSpPr/>
          <p:nvPr/>
        </p:nvSpPr>
        <p:spPr>
          <a:xfrm rot="19800000">
            <a:off x="5928776" y="5308609"/>
            <a:ext cx="1427075" cy="7684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Anonymous Grading &amp; Exam IDs: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dirty="0"/>
              <a:t>All HLS exams are graded anonymously.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Do not include your name or any identifying factors about yourself in your exam.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Should you do so, this may result in Ad Board actions.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dirty="0"/>
              <a:t>You should only identify yourself by your </a:t>
            </a:r>
            <a:r>
              <a:rPr lang="en-US" sz="1800" b="1" u="sng" dirty="0"/>
              <a:t>Spring 2024 Exam ID</a:t>
            </a:r>
            <a:r>
              <a:rPr lang="en-US" sz="1800" dirty="0"/>
              <a:t>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All exam ids are 6-digits and </a:t>
            </a:r>
            <a:r>
              <a:rPr lang="en-US" sz="1600" b="1" u="sng" dirty="0"/>
              <a:t>change</a:t>
            </a:r>
            <a:r>
              <a:rPr lang="en-US" sz="1600" dirty="0"/>
              <a:t> each term.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Your exam ids are listed on your home page in Helios.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For </a:t>
            </a:r>
            <a:r>
              <a:rPr lang="en-US" sz="1600" b="1" dirty="0"/>
              <a:t>XREG</a:t>
            </a:r>
            <a:r>
              <a:rPr lang="en-US" sz="1600" dirty="0"/>
              <a:t> students, we will send your exam IDs to you.</a:t>
            </a:r>
          </a:p>
          <a:p>
            <a:pPr marL="635508" lvl="1" indent="-342900">
              <a:buFont typeface="Wingdings" panose="05000000000000000000" pitchFamily="2" charset="2"/>
              <a:buChar char="§"/>
            </a:pPr>
            <a:r>
              <a:rPr lang="en-US" sz="1600" dirty="0"/>
              <a:t>For </a:t>
            </a:r>
            <a:r>
              <a:rPr lang="en-US" sz="1600" b="1" dirty="0"/>
              <a:t>XLIST</a:t>
            </a:r>
            <a:r>
              <a:rPr lang="en-US" sz="1600" dirty="0"/>
              <a:t> students, use the last 6-digits of your HUID.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dirty="0"/>
              <a:t>Contact with your faculty member regarding your exam is </a:t>
            </a:r>
            <a:r>
              <a:rPr lang="en-US" sz="1800" u="sng" dirty="0"/>
              <a:t>prohibited</a:t>
            </a:r>
            <a:r>
              <a:rPr lang="en-US" sz="1800" dirty="0"/>
              <a:t> prior to the release of grades. You must not consult with the faculty member about any exam administration or scheduling issues.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800" dirty="0">
                <a:highlight>
                  <a:srgbClr val="FFFF00"/>
                </a:highlight>
              </a:rPr>
              <a:t>Your HUID </a:t>
            </a:r>
            <a:r>
              <a:rPr lang="en-US" sz="1800" b="1" u="sng" dirty="0">
                <a:highlight>
                  <a:srgbClr val="FFFF00"/>
                </a:highlight>
              </a:rPr>
              <a:t>is not</a:t>
            </a:r>
            <a:r>
              <a:rPr lang="en-US" sz="1800" b="1" dirty="0">
                <a:highlight>
                  <a:srgbClr val="FFFF00"/>
                </a:highlight>
              </a:rPr>
              <a:t> </a:t>
            </a:r>
            <a:r>
              <a:rPr lang="en-US" sz="1800" dirty="0">
                <a:highlight>
                  <a:srgbClr val="FFFF00"/>
                </a:highlight>
              </a:rPr>
              <a:t>your Exam ID! </a:t>
            </a:r>
            <a:r>
              <a:rPr lang="en-US" sz="1800" b="1" dirty="0">
                <a:highlight>
                  <a:srgbClr val="FFFF00"/>
                </a:highlight>
              </a:rPr>
              <a:t>DO NOT </a:t>
            </a:r>
            <a:r>
              <a:rPr lang="en-US" sz="1800" dirty="0">
                <a:highlight>
                  <a:srgbClr val="FFFF00"/>
                </a:highlight>
              </a:rPr>
              <a:t>use your HUID.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29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877D1-3DE9-4A83-88B0-839042AB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990600"/>
            <a:ext cx="7543800" cy="746761"/>
          </a:xfrm>
        </p:spPr>
        <p:txBody>
          <a:bodyPr>
            <a:normAutofit/>
          </a:bodyPr>
          <a:lstStyle/>
          <a:p>
            <a:r>
              <a:rPr lang="en-US" dirty="0"/>
              <a:t>Exam Types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4288-0AB2-4A13-874C-188339E22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737361"/>
            <a:ext cx="7543801" cy="4441361"/>
          </a:xfrm>
        </p:spPr>
        <p:txBody>
          <a:bodyPr>
            <a:noAutofit/>
          </a:bodyPr>
          <a:lstStyle/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b="1" u="sng" dirty="0"/>
              <a:t>In Class Exams: </a:t>
            </a:r>
            <a:r>
              <a:rPr lang="en-US" sz="1400" dirty="0"/>
              <a:t>Plan to arrive 10-15 minutes prior to the scheduled start time. The classroom exam proctors are the official time keepers of in-class exams. </a:t>
            </a:r>
          </a:p>
          <a:p>
            <a:pPr marL="341313" indent="-341313">
              <a:buFont typeface="Wingdings" panose="05000000000000000000" pitchFamily="2" charset="2"/>
              <a:buChar char="Ø"/>
            </a:pPr>
            <a:r>
              <a:rPr lang="en-US" sz="1600" b="1" u="sng" dirty="0" err="1">
                <a:solidFill>
                  <a:schemeClr val="tx1"/>
                </a:solidFill>
              </a:rPr>
              <a:t>Takehome</a:t>
            </a:r>
            <a:r>
              <a:rPr lang="en-US" sz="1600" b="1" u="sng" dirty="0">
                <a:solidFill>
                  <a:schemeClr val="tx1"/>
                </a:solidFill>
              </a:rPr>
              <a:t> Exams</a:t>
            </a:r>
            <a:r>
              <a:rPr lang="en-US" sz="1600" b="1" dirty="0">
                <a:solidFill>
                  <a:schemeClr val="tx1"/>
                </a:solidFill>
              </a:rPr>
              <a:t>: </a:t>
            </a:r>
            <a:r>
              <a:rPr lang="en-US" sz="1400" dirty="0">
                <a:solidFill>
                  <a:schemeClr val="tx1"/>
                </a:solidFill>
              </a:rPr>
              <a:t>Download questions at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Exam4.com</a:t>
            </a:r>
            <a:r>
              <a:rPr lang="en-US" sz="1400" dirty="0">
                <a:solidFill>
                  <a:schemeClr val="tx1"/>
                </a:solidFill>
              </a:rPr>
              <a:t>; downloading starts the clock.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400" b="1" i="1" dirty="0">
                <a:solidFill>
                  <a:schemeClr val="tx1"/>
                </a:solidFill>
              </a:rPr>
              <a:t>One-day </a:t>
            </a:r>
            <a:r>
              <a:rPr lang="en-US" sz="1400" b="1" i="1" dirty="0" err="1">
                <a:solidFill>
                  <a:schemeClr val="tx1"/>
                </a:solidFill>
              </a:rPr>
              <a:t>Takehome</a:t>
            </a:r>
            <a:r>
              <a:rPr lang="en-US" sz="1400" b="1" i="1" dirty="0">
                <a:solidFill>
                  <a:schemeClr val="tx1"/>
                </a:solidFill>
              </a:rPr>
              <a:t> (ODTH): </a:t>
            </a:r>
            <a:r>
              <a:rPr lang="en-US" sz="1200" dirty="0">
                <a:solidFill>
                  <a:schemeClr val="tx1"/>
                </a:solidFill>
              </a:rPr>
              <a:t>Available for download between 8:15 and 8:30am ET. </a:t>
            </a:r>
          </a:p>
          <a:p>
            <a:pPr marL="816801" lvl="2" indent="-341313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</a:rPr>
              <a:t>Your completed exam must be uploaded the specified number of hours from the time you download the questions, or by the final deadline time (e.g. 4:30pm ET on the exam day for 8 hour exams), whichever time is earlier. This final deadline will be noted on the exam schedule webpage. </a:t>
            </a: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400" b="1" i="1" dirty="0">
                <a:solidFill>
                  <a:schemeClr val="tx1"/>
                </a:solidFill>
              </a:rPr>
              <a:t>Any-day </a:t>
            </a:r>
            <a:r>
              <a:rPr lang="en-US" sz="1400" b="1" i="1" dirty="0" err="1">
                <a:solidFill>
                  <a:schemeClr val="tx1"/>
                </a:solidFill>
              </a:rPr>
              <a:t>Takehome</a:t>
            </a:r>
            <a:r>
              <a:rPr lang="en-US" sz="1400" b="1" i="1" dirty="0">
                <a:solidFill>
                  <a:schemeClr val="tx1"/>
                </a:solidFill>
              </a:rPr>
              <a:t>:</a:t>
            </a:r>
          </a:p>
          <a:p>
            <a:pPr marL="816801" lvl="2" indent="-341313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</a:rPr>
              <a:t>Available for download anytime during the exam period.</a:t>
            </a:r>
          </a:p>
          <a:p>
            <a:pPr marL="816801" lvl="2" indent="-341313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</a:rPr>
              <a:t>Must submit your answer within the allotted timeframe</a:t>
            </a:r>
          </a:p>
          <a:p>
            <a:pPr marL="816801" lvl="2" indent="-341313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</a:rPr>
              <a:t>All answers are due no later than 4:30pm ET on </a:t>
            </a:r>
            <a:r>
              <a:rPr lang="en-US" sz="1200" b="1" dirty="0">
                <a:solidFill>
                  <a:schemeClr val="tx1"/>
                </a:solidFill>
              </a:rPr>
              <a:t>May 3</a:t>
            </a:r>
            <a:r>
              <a:rPr lang="en-US" sz="1200" b="1" baseline="30000" dirty="0">
                <a:solidFill>
                  <a:schemeClr val="tx1"/>
                </a:solidFill>
              </a:rPr>
              <a:t>rd </a:t>
            </a:r>
            <a:r>
              <a:rPr lang="en-US" sz="1200" b="1" dirty="0">
                <a:solidFill>
                  <a:schemeClr val="tx1"/>
                </a:solidFill>
              </a:rPr>
              <a:t>*</a:t>
            </a:r>
            <a:endParaRPr lang="en-US" sz="12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633921" lvl="1" indent="-341313">
              <a:buFont typeface="Wingdings" panose="05000000000000000000" pitchFamily="2" charset="2"/>
              <a:buChar char="§"/>
            </a:pPr>
            <a:r>
              <a:rPr lang="en-US" sz="1400" b="1" i="1" dirty="0">
                <a:solidFill>
                  <a:schemeClr val="tx1"/>
                </a:solidFill>
              </a:rPr>
              <a:t>Last-class Takehome:</a:t>
            </a:r>
          </a:p>
          <a:p>
            <a:pPr marL="816801" lvl="2" indent="-341313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</a:rPr>
              <a:t>All answers must be submitted by 4:30pm ET on </a:t>
            </a:r>
            <a:r>
              <a:rPr lang="en-US" sz="1200" b="1" dirty="0">
                <a:solidFill>
                  <a:schemeClr val="tx1"/>
                </a:solidFill>
              </a:rPr>
              <a:t>May 3</a:t>
            </a:r>
            <a:r>
              <a:rPr lang="en-US" sz="1200" b="1" baseline="30000" dirty="0">
                <a:solidFill>
                  <a:schemeClr val="tx1"/>
                </a:solidFill>
              </a:rPr>
              <a:t>rd</a:t>
            </a:r>
            <a:r>
              <a:rPr lang="en-US" sz="1200" b="1" dirty="0">
                <a:solidFill>
                  <a:schemeClr val="tx1"/>
                </a:solidFill>
              </a:rPr>
              <a:t> *</a:t>
            </a:r>
            <a:br>
              <a:rPr lang="en-US" sz="1200" b="1" dirty="0"/>
            </a:br>
            <a:br>
              <a:rPr lang="en-US" sz="1200" dirty="0"/>
            </a:br>
            <a:r>
              <a:rPr lang="en-US" sz="1200" dirty="0"/>
              <a:t>	</a:t>
            </a:r>
            <a:r>
              <a:rPr lang="en-US" sz="1200" i="1" dirty="0"/>
              <a:t>*some may have atypical date ranges, check the exam schedule to be sure</a:t>
            </a:r>
          </a:p>
        </p:txBody>
      </p:sp>
      <p:pic>
        <p:nvPicPr>
          <p:cNvPr id="4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68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EE604-C2D0-4B50-B8E8-6F4E3E2A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Your Exam 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10B27-ACA0-4456-A072-3562438A7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2246142"/>
            <a:ext cx="3733800" cy="1905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u="sng" dirty="0" err="1"/>
              <a:t>Takehome</a:t>
            </a:r>
            <a:r>
              <a:rPr lang="en-US" sz="2600" b="1" u="sng" dirty="0"/>
              <a:t> Exams</a:t>
            </a:r>
            <a:r>
              <a:rPr lang="en-US" sz="2600" dirty="0"/>
              <a:t>: download the exam questions from the Exam4.com </a:t>
            </a:r>
            <a:r>
              <a:rPr lang="en-US" sz="2600" b="1" i="1" dirty="0"/>
              <a:t>website</a:t>
            </a:r>
            <a:r>
              <a:rPr lang="en-US" sz="2600" dirty="0"/>
              <a:t>. Submit your answers through the Exam4 </a:t>
            </a:r>
            <a:r>
              <a:rPr lang="en-US" sz="2600" b="1" i="1" dirty="0"/>
              <a:t>software</a:t>
            </a:r>
            <a:r>
              <a:rPr lang="en-US" sz="2600" dirty="0"/>
              <a:t>. </a:t>
            </a:r>
          </a:p>
          <a:p>
            <a:endParaRPr lang="en-US" sz="2600" dirty="0"/>
          </a:p>
        </p:txBody>
      </p:sp>
      <p:pic>
        <p:nvPicPr>
          <p:cNvPr id="5" name="Picture 2" descr="Image result for harvard law school logo">
            <a:extLst>
              <a:ext uri="{FF2B5EF4-FFF2-40B4-BE49-F238E27FC236}">
                <a16:creationId xmlns:a16="http://schemas.microsoft.com/office/drawing/2014/main" id="{5D4DF457-406C-4B55-B05B-FC9E00A09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exam4 logo">
            <a:extLst>
              <a:ext uri="{FF2B5EF4-FFF2-40B4-BE49-F238E27FC236}">
                <a16:creationId xmlns:a16="http://schemas.microsoft.com/office/drawing/2014/main" id="{B5389180-7C76-4F50-B998-32D7B4142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64" b="70909"/>
          <a:stretch/>
        </p:blipFill>
        <p:spPr bwMode="auto">
          <a:xfrm>
            <a:off x="5562599" y="4711810"/>
            <a:ext cx="2621497" cy="85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04A7882-66F3-48C1-AC45-B206BEFA4603}"/>
              </a:ext>
            </a:extLst>
          </p:cNvPr>
          <p:cNvSpPr/>
          <p:nvPr/>
        </p:nvSpPr>
        <p:spPr>
          <a:xfrm>
            <a:off x="7331885" y="3886200"/>
            <a:ext cx="1450758" cy="465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website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2960" y="2209800"/>
            <a:ext cx="3403209" cy="2623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In-Class Exams</a:t>
            </a:r>
            <a:r>
              <a:rPr lang="en-US" sz="2000" dirty="0"/>
              <a:t>: exam questions will be handed out by Proctors. At the conclusion of the exam, you must return the exam copy to the Proctors. All In-Class Exams are secure. </a:t>
            </a:r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FB0784-E5B6-4AC0-AAC8-38D9361EE25F}"/>
              </a:ext>
            </a:extLst>
          </p:cNvPr>
          <p:cNvSpPr/>
          <p:nvPr/>
        </p:nvSpPr>
        <p:spPr>
          <a:xfrm>
            <a:off x="2781273" y="4508503"/>
            <a:ext cx="1450758" cy="4652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proctors</a:t>
            </a:r>
          </a:p>
        </p:txBody>
      </p:sp>
    </p:spTree>
    <p:extLst>
      <p:ext uri="{BB962C8B-B14F-4D97-AF65-F5344CB8AC3E}">
        <p14:creationId xmlns:p14="http://schemas.microsoft.com/office/powerpoint/2010/main" val="285165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B93CD-2D71-41EF-8E68-F7FCD2EC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Downloading Your </a:t>
            </a:r>
            <a:r>
              <a:rPr lang="en-US" b="1" dirty="0"/>
              <a:t>Takehome</a:t>
            </a:r>
            <a:r>
              <a:rPr lang="en-US" dirty="0"/>
              <a:t> Exam from Exam4.com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5A44-3A39-4455-B1A8-A5D33A42C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3897381" cy="40233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Visit Exam4.com.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Search for Harvard Law School: </a:t>
            </a:r>
            <a:r>
              <a:rPr lang="en-US" dirty="0">
                <a:hlinkClick r:id="rId2"/>
              </a:rPr>
              <a:t>www.exam4.com/org/684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Find your </a:t>
            </a:r>
            <a:r>
              <a:rPr lang="en-US" dirty="0" err="1"/>
              <a:t>takehome</a:t>
            </a:r>
            <a:r>
              <a:rPr lang="en-US" dirty="0"/>
              <a:t> exam on the right hand panel (see screenshot on right).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Enter your Exam ID for the correct term.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the exam by downloading the exam questions.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9E7C37-465E-442E-A7F6-E602E350A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590800"/>
            <a:ext cx="3605077" cy="281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2" descr="Image result for harvard law school logo">
            <a:extLst>
              <a:ext uri="{FF2B5EF4-FFF2-40B4-BE49-F238E27FC236}">
                <a16:creationId xmlns:a16="http://schemas.microsoft.com/office/drawing/2014/main" id="{8405A888-13CF-4F11-82F9-3390308269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67400"/>
            <a:ext cx="1143000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4643</TotalTime>
  <Words>1843</Words>
  <Application>Microsoft Office PowerPoint</Application>
  <PresentationFormat>On-screen Show (4:3)</PresentationFormat>
  <Paragraphs>144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Constantia</vt:lpstr>
      <vt:lpstr>Franklin Gothic Book</vt:lpstr>
      <vt:lpstr>Wingdings</vt:lpstr>
      <vt:lpstr>Retrospect</vt:lpstr>
      <vt:lpstr>HLS Exams Quick Info</vt:lpstr>
      <vt:lpstr>What we’ll cover today:</vt:lpstr>
      <vt:lpstr>Planning Ahead</vt:lpstr>
      <vt:lpstr>PowerPoint Presentation</vt:lpstr>
      <vt:lpstr>HLS Finding Your Exam ID</vt:lpstr>
      <vt:lpstr>Anonymous Grading &amp; Exam IDs: </vt:lpstr>
      <vt:lpstr>Exam Types and Deadlines</vt:lpstr>
      <vt:lpstr>Getting Your Exam Questions</vt:lpstr>
      <vt:lpstr>Downloading Your Takehome Exam from Exam4.com</vt:lpstr>
      <vt:lpstr>Downloading Your Takehome Exam from Exam4.com</vt:lpstr>
      <vt:lpstr>Downloading Your Takehome Exam from Exam4.com</vt:lpstr>
      <vt:lpstr>Exam Modes in Exam4</vt:lpstr>
      <vt:lpstr>In-Class Exam Mode: Closed</vt:lpstr>
      <vt:lpstr>In-Class Exam Mode: Open</vt:lpstr>
      <vt:lpstr>In-Class Exam Mode: Open + Network</vt:lpstr>
      <vt:lpstr>Takehome Exam Mode</vt:lpstr>
      <vt:lpstr>Cutting and Pasting Answers</vt:lpstr>
      <vt:lpstr>Write your Takehome  in Exam4</vt:lpstr>
      <vt:lpstr>Exam4 Efficiency Tips</vt:lpstr>
      <vt:lpstr>Exam4 Efficiency Tips</vt:lpstr>
      <vt:lpstr>Emergency During the Exam Period</vt:lpstr>
      <vt:lpstr>Technical Issues before exam </vt:lpstr>
      <vt:lpstr>Technical Issues during exam </vt:lpstr>
      <vt:lpstr>If Sick Before an Exam… </vt:lpstr>
      <vt:lpstr>If Sick During an  In-Class Exam…</vt:lpstr>
      <vt:lpstr>In Closing… 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Helios Demo</dc:title>
  <dc:creator>sfitzgerald</dc:creator>
  <cp:lastModifiedBy>Dwyer, Melanie</cp:lastModifiedBy>
  <cp:revision>401</cp:revision>
  <cp:lastPrinted>2018-11-07T14:43:23Z</cp:lastPrinted>
  <dcterms:created xsi:type="dcterms:W3CDTF">2015-08-07T14:27:11Z</dcterms:created>
  <dcterms:modified xsi:type="dcterms:W3CDTF">2024-04-01T19:24:36Z</dcterms:modified>
</cp:coreProperties>
</file>